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52"/>
  </p:notesMasterIdLst>
  <p:sldIdLst>
    <p:sldId id="256" r:id="rId2"/>
    <p:sldId id="257" r:id="rId3"/>
    <p:sldId id="258" r:id="rId4"/>
    <p:sldId id="312" r:id="rId5"/>
    <p:sldId id="259" r:id="rId6"/>
    <p:sldId id="260" r:id="rId7"/>
    <p:sldId id="261" r:id="rId8"/>
    <p:sldId id="262" r:id="rId9"/>
    <p:sldId id="263" r:id="rId10"/>
    <p:sldId id="264" r:id="rId11"/>
    <p:sldId id="265" r:id="rId12"/>
    <p:sldId id="266" r:id="rId13"/>
    <p:sldId id="268" r:id="rId14"/>
    <p:sldId id="267" r:id="rId15"/>
    <p:sldId id="272" r:id="rId16"/>
    <p:sldId id="273"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2" r:id="rId34"/>
    <p:sldId id="293" r:id="rId35"/>
    <p:sldId id="294" r:id="rId36"/>
    <p:sldId id="295" r:id="rId37"/>
    <p:sldId id="296" r:id="rId38"/>
    <p:sldId id="297" r:id="rId39"/>
    <p:sldId id="299" r:id="rId40"/>
    <p:sldId id="301" r:id="rId41"/>
    <p:sldId id="302" r:id="rId42"/>
    <p:sldId id="303" r:id="rId43"/>
    <p:sldId id="304" r:id="rId44"/>
    <p:sldId id="305" r:id="rId45"/>
    <p:sldId id="306" r:id="rId46"/>
    <p:sldId id="307" r:id="rId47"/>
    <p:sldId id="308" r:id="rId48"/>
    <p:sldId id="309" r:id="rId49"/>
    <p:sldId id="310" r:id="rId50"/>
    <p:sldId id="311"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6" d="100"/>
          <a:sy n="76" d="100"/>
        </p:scale>
        <p:origin x="-984" y="-6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62CFAB-E6AF-469E-91C1-68079DB1E7F7}"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US"/>
        </a:p>
      </dgm:t>
    </dgm:pt>
    <dgm:pt modelId="{276C333E-6CC8-4ECE-8D7E-2AD2193F849D}">
      <dgm:prSet phldrT="[Text]"/>
      <dgm:spPr/>
      <dgm:t>
        <a:bodyPr/>
        <a:lstStyle/>
        <a:p>
          <a:r>
            <a:rPr lang="en-US" dirty="0" smtClean="0"/>
            <a:t>College</a:t>
          </a:r>
          <a:endParaRPr lang="en-US" dirty="0"/>
        </a:p>
      </dgm:t>
    </dgm:pt>
    <dgm:pt modelId="{30C0743F-1970-4759-A356-C8EA100477E4}" type="parTrans" cxnId="{B846B3BF-0576-4E02-B79C-4D4A23F9A4AF}">
      <dgm:prSet/>
      <dgm:spPr/>
      <dgm:t>
        <a:bodyPr/>
        <a:lstStyle/>
        <a:p>
          <a:endParaRPr lang="en-US"/>
        </a:p>
      </dgm:t>
    </dgm:pt>
    <dgm:pt modelId="{0362518B-970A-4294-ADEE-86D587BE3525}" type="sibTrans" cxnId="{B846B3BF-0576-4E02-B79C-4D4A23F9A4AF}">
      <dgm:prSet/>
      <dgm:spPr/>
      <dgm:t>
        <a:bodyPr/>
        <a:lstStyle/>
        <a:p>
          <a:endParaRPr lang="en-US"/>
        </a:p>
      </dgm:t>
    </dgm:pt>
    <dgm:pt modelId="{4A8875BB-BBB7-49BF-8BF7-74E2A37E2A66}">
      <dgm:prSet phldrT="[Text]"/>
      <dgm:spPr/>
      <dgm:t>
        <a:bodyPr/>
        <a:lstStyle/>
        <a:p>
          <a:r>
            <a:rPr lang="en-US" dirty="0" smtClean="0"/>
            <a:t>Work</a:t>
          </a:r>
          <a:endParaRPr lang="en-US" dirty="0"/>
        </a:p>
      </dgm:t>
    </dgm:pt>
    <dgm:pt modelId="{32D248B5-28D7-478B-8671-D23285EA46CF}" type="parTrans" cxnId="{15BCB5E7-B253-463E-819A-DAA42FEC01CA}">
      <dgm:prSet/>
      <dgm:spPr/>
      <dgm:t>
        <a:bodyPr/>
        <a:lstStyle/>
        <a:p>
          <a:endParaRPr lang="en-US"/>
        </a:p>
      </dgm:t>
    </dgm:pt>
    <dgm:pt modelId="{CC172A52-3738-4D36-A99F-6E6D021CD64F}" type="sibTrans" cxnId="{15BCB5E7-B253-463E-819A-DAA42FEC01CA}">
      <dgm:prSet/>
      <dgm:spPr/>
      <dgm:t>
        <a:bodyPr/>
        <a:lstStyle/>
        <a:p>
          <a:endParaRPr lang="en-US"/>
        </a:p>
      </dgm:t>
    </dgm:pt>
    <dgm:pt modelId="{AC25D802-CDD1-4F0A-8BB5-2A35D63B8AB7}" type="pres">
      <dgm:prSet presAssocID="{4662CFAB-E6AF-469E-91C1-68079DB1E7F7}" presName="compositeShape" presStyleCnt="0">
        <dgm:presLayoutVars>
          <dgm:chMax val="2"/>
          <dgm:dir/>
          <dgm:resizeHandles val="exact"/>
        </dgm:presLayoutVars>
      </dgm:prSet>
      <dgm:spPr/>
      <dgm:t>
        <a:bodyPr/>
        <a:lstStyle/>
        <a:p>
          <a:endParaRPr lang="en-US"/>
        </a:p>
      </dgm:t>
    </dgm:pt>
    <dgm:pt modelId="{D01E1CF5-32F9-479D-8D68-3B839E9017D0}" type="pres">
      <dgm:prSet presAssocID="{4662CFAB-E6AF-469E-91C1-68079DB1E7F7}" presName="ribbon" presStyleLbl="node1" presStyleIdx="0" presStyleCnt="1" custLinFactNeighborY="-8139"/>
      <dgm:spPr/>
    </dgm:pt>
    <dgm:pt modelId="{93BD6B5F-82D8-4F4B-8600-B568D83989DA}" type="pres">
      <dgm:prSet presAssocID="{4662CFAB-E6AF-469E-91C1-68079DB1E7F7}" presName="leftArrowText" presStyleLbl="node1" presStyleIdx="0" presStyleCnt="1">
        <dgm:presLayoutVars>
          <dgm:chMax val="0"/>
          <dgm:bulletEnabled val="1"/>
        </dgm:presLayoutVars>
      </dgm:prSet>
      <dgm:spPr/>
      <dgm:t>
        <a:bodyPr/>
        <a:lstStyle/>
        <a:p>
          <a:endParaRPr lang="en-US"/>
        </a:p>
      </dgm:t>
    </dgm:pt>
    <dgm:pt modelId="{1C22077E-AE27-4349-BE01-7478115B32C1}" type="pres">
      <dgm:prSet presAssocID="{4662CFAB-E6AF-469E-91C1-68079DB1E7F7}" presName="rightArrowText" presStyleLbl="node1" presStyleIdx="0" presStyleCnt="1" custLinFactNeighborX="-2981" custLinFactNeighborY="-1922">
        <dgm:presLayoutVars>
          <dgm:chMax val="0"/>
          <dgm:bulletEnabled val="1"/>
        </dgm:presLayoutVars>
      </dgm:prSet>
      <dgm:spPr/>
      <dgm:t>
        <a:bodyPr/>
        <a:lstStyle/>
        <a:p>
          <a:endParaRPr lang="en-US"/>
        </a:p>
      </dgm:t>
    </dgm:pt>
  </dgm:ptLst>
  <dgm:cxnLst>
    <dgm:cxn modelId="{760CB175-34A4-4F54-8892-6939725E5E59}" type="presOf" srcId="{4A8875BB-BBB7-49BF-8BF7-74E2A37E2A66}" destId="{1C22077E-AE27-4349-BE01-7478115B32C1}" srcOrd="0" destOrd="0" presId="urn:microsoft.com/office/officeart/2005/8/layout/arrow6"/>
    <dgm:cxn modelId="{15BCB5E7-B253-463E-819A-DAA42FEC01CA}" srcId="{4662CFAB-E6AF-469E-91C1-68079DB1E7F7}" destId="{4A8875BB-BBB7-49BF-8BF7-74E2A37E2A66}" srcOrd="1" destOrd="0" parTransId="{32D248B5-28D7-478B-8671-D23285EA46CF}" sibTransId="{CC172A52-3738-4D36-A99F-6E6D021CD64F}"/>
    <dgm:cxn modelId="{DEA65939-B48C-4211-82AD-FACB666BB317}" type="presOf" srcId="{276C333E-6CC8-4ECE-8D7E-2AD2193F849D}" destId="{93BD6B5F-82D8-4F4B-8600-B568D83989DA}" srcOrd="0" destOrd="0" presId="urn:microsoft.com/office/officeart/2005/8/layout/arrow6"/>
    <dgm:cxn modelId="{F96E3541-E5DF-44F1-80D5-250394A647C0}" type="presOf" srcId="{4662CFAB-E6AF-469E-91C1-68079DB1E7F7}" destId="{AC25D802-CDD1-4F0A-8BB5-2A35D63B8AB7}" srcOrd="0" destOrd="0" presId="urn:microsoft.com/office/officeart/2005/8/layout/arrow6"/>
    <dgm:cxn modelId="{B846B3BF-0576-4E02-B79C-4D4A23F9A4AF}" srcId="{4662CFAB-E6AF-469E-91C1-68079DB1E7F7}" destId="{276C333E-6CC8-4ECE-8D7E-2AD2193F849D}" srcOrd="0" destOrd="0" parTransId="{30C0743F-1970-4759-A356-C8EA100477E4}" sibTransId="{0362518B-970A-4294-ADEE-86D587BE3525}"/>
    <dgm:cxn modelId="{178A43A4-FC90-4CCC-ABF7-BF1EA78CC9FA}" type="presParOf" srcId="{AC25D802-CDD1-4F0A-8BB5-2A35D63B8AB7}" destId="{D01E1CF5-32F9-479D-8D68-3B839E9017D0}" srcOrd="0" destOrd="0" presId="urn:microsoft.com/office/officeart/2005/8/layout/arrow6"/>
    <dgm:cxn modelId="{9779B3BE-AB58-4AFB-8A9F-5ED146992A1B}" type="presParOf" srcId="{AC25D802-CDD1-4F0A-8BB5-2A35D63B8AB7}" destId="{93BD6B5F-82D8-4F4B-8600-B568D83989DA}" srcOrd="1" destOrd="0" presId="urn:microsoft.com/office/officeart/2005/8/layout/arrow6"/>
    <dgm:cxn modelId="{261C0477-5EDB-464F-AE89-2D96956F2B39}" type="presParOf" srcId="{AC25D802-CDD1-4F0A-8BB5-2A35D63B8AB7}" destId="{1C22077E-AE27-4349-BE01-7478115B32C1}"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E27D54-5B66-4A35-87B2-F405CF128E37}"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484F2C22-7F2C-4094-B6FE-2F15893DA722}">
      <dgm:prSet phldrT="[Text]" custT="1"/>
      <dgm:spPr/>
      <dgm:t>
        <a:bodyPr/>
        <a:lstStyle/>
        <a:p>
          <a:r>
            <a:rPr lang="en-US" sz="2000" dirty="0" smtClean="0">
              <a:latin typeface="+mj-lt"/>
            </a:rPr>
            <a:t>FCC</a:t>
          </a:r>
          <a:endParaRPr lang="en-US" sz="2000" dirty="0">
            <a:latin typeface="+mj-lt"/>
          </a:endParaRPr>
        </a:p>
      </dgm:t>
    </dgm:pt>
    <dgm:pt modelId="{63654858-0D7A-40B0-8843-B8A88A47275D}" type="parTrans" cxnId="{6576A251-C721-49C8-A330-F101D7853504}">
      <dgm:prSet/>
      <dgm:spPr/>
      <dgm:t>
        <a:bodyPr/>
        <a:lstStyle/>
        <a:p>
          <a:endParaRPr lang="en-US"/>
        </a:p>
      </dgm:t>
    </dgm:pt>
    <dgm:pt modelId="{6C759BE3-E25E-48EB-A989-01628DDBDA86}" type="sibTrans" cxnId="{6576A251-C721-49C8-A330-F101D7853504}">
      <dgm:prSet/>
      <dgm:spPr/>
      <dgm:t>
        <a:bodyPr/>
        <a:lstStyle/>
        <a:p>
          <a:endParaRPr lang="en-US"/>
        </a:p>
      </dgm:t>
    </dgm:pt>
    <dgm:pt modelId="{221531E7-1F00-4996-965B-98BCF887E012}">
      <dgm:prSet phldrT="[Text]"/>
      <dgm:spPr/>
      <dgm:t>
        <a:bodyPr/>
        <a:lstStyle/>
        <a:p>
          <a:r>
            <a:rPr lang="en-US" dirty="0" smtClean="0">
              <a:latin typeface="+mj-lt"/>
            </a:rPr>
            <a:t>Family Child Care</a:t>
          </a:r>
          <a:endParaRPr lang="en-US" dirty="0">
            <a:latin typeface="+mj-lt"/>
          </a:endParaRPr>
        </a:p>
      </dgm:t>
    </dgm:pt>
    <dgm:pt modelId="{0CC16122-F755-4DFF-AD68-45DDCDD69FE6}" type="parTrans" cxnId="{ADE97859-48A9-44E7-9B9B-83E33F2119CC}">
      <dgm:prSet/>
      <dgm:spPr/>
      <dgm:t>
        <a:bodyPr/>
        <a:lstStyle/>
        <a:p>
          <a:endParaRPr lang="en-US"/>
        </a:p>
      </dgm:t>
    </dgm:pt>
    <dgm:pt modelId="{470937E4-95D9-4556-B545-E838C98C5DFF}" type="sibTrans" cxnId="{ADE97859-48A9-44E7-9B9B-83E33F2119CC}">
      <dgm:prSet/>
      <dgm:spPr/>
      <dgm:t>
        <a:bodyPr/>
        <a:lstStyle/>
        <a:p>
          <a:endParaRPr lang="en-US"/>
        </a:p>
      </dgm:t>
    </dgm:pt>
    <dgm:pt modelId="{68E80810-5D09-4BB8-BD5C-F45BC2D75B09}">
      <dgm:prSet phldrT="[Text]"/>
      <dgm:spPr/>
      <dgm:t>
        <a:bodyPr/>
        <a:lstStyle/>
        <a:p>
          <a:r>
            <a:rPr lang="en-US" dirty="0" smtClean="0">
              <a:latin typeface="+mj-lt"/>
            </a:rPr>
            <a:t>Home visitor </a:t>
          </a:r>
          <a:endParaRPr lang="en-US" dirty="0">
            <a:latin typeface="+mj-lt"/>
          </a:endParaRPr>
        </a:p>
      </dgm:t>
    </dgm:pt>
    <dgm:pt modelId="{DFBDBB2D-0B35-420C-9150-C7A38EA9C5B8}" type="parTrans" cxnId="{F69ED517-A226-4738-8729-CE67800321BA}">
      <dgm:prSet/>
      <dgm:spPr/>
      <dgm:t>
        <a:bodyPr/>
        <a:lstStyle/>
        <a:p>
          <a:endParaRPr lang="en-US"/>
        </a:p>
      </dgm:t>
    </dgm:pt>
    <dgm:pt modelId="{360FCBB9-6957-4695-A50A-FD22BE5D7F32}" type="sibTrans" cxnId="{F69ED517-A226-4738-8729-CE67800321BA}">
      <dgm:prSet/>
      <dgm:spPr/>
      <dgm:t>
        <a:bodyPr/>
        <a:lstStyle/>
        <a:p>
          <a:endParaRPr lang="en-US"/>
        </a:p>
      </dgm:t>
    </dgm:pt>
    <dgm:pt modelId="{7C6610A0-22DE-4E3E-AB38-6F5CA2941808}">
      <dgm:prSet phldrT="[Text]" custT="1"/>
      <dgm:spPr/>
      <dgm:t>
        <a:bodyPr/>
        <a:lstStyle/>
        <a:p>
          <a:endParaRPr lang="en-US" sz="1600" dirty="0" smtClean="0">
            <a:latin typeface="+mj-lt"/>
          </a:endParaRPr>
        </a:p>
        <a:p>
          <a:r>
            <a:rPr lang="en-US" sz="1600" dirty="0" smtClean="0">
              <a:latin typeface="+mj-lt"/>
            </a:rPr>
            <a:t>Early Childhood</a:t>
          </a:r>
        </a:p>
        <a:p>
          <a:endParaRPr lang="en-US" sz="1300" dirty="0"/>
        </a:p>
      </dgm:t>
    </dgm:pt>
    <dgm:pt modelId="{D5C2B14A-768E-4853-A66C-58CE01993D49}" type="parTrans" cxnId="{0F806A0B-EC99-4AA1-898C-1986ADD7FFBE}">
      <dgm:prSet/>
      <dgm:spPr/>
      <dgm:t>
        <a:bodyPr/>
        <a:lstStyle/>
        <a:p>
          <a:endParaRPr lang="en-US"/>
        </a:p>
      </dgm:t>
    </dgm:pt>
    <dgm:pt modelId="{0860EF26-73DF-4885-B3FA-F7A0B9E5A2BC}" type="sibTrans" cxnId="{0F806A0B-EC99-4AA1-898C-1986ADD7FFBE}">
      <dgm:prSet/>
      <dgm:spPr/>
      <dgm:t>
        <a:bodyPr/>
        <a:lstStyle/>
        <a:p>
          <a:endParaRPr lang="en-US"/>
        </a:p>
      </dgm:t>
    </dgm:pt>
    <dgm:pt modelId="{326FADE0-CB6B-422B-928F-90C87AA19AC9}">
      <dgm:prSet phldrT="[Text]"/>
      <dgm:spPr/>
      <dgm:t>
        <a:bodyPr/>
        <a:lstStyle/>
        <a:p>
          <a:r>
            <a:rPr lang="en-US" dirty="0" smtClean="0">
              <a:latin typeface="+mj-lt"/>
            </a:rPr>
            <a:t>Child Care Educator</a:t>
          </a:r>
          <a:endParaRPr lang="en-US" dirty="0">
            <a:latin typeface="+mj-lt"/>
          </a:endParaRPr>
        </a:p>
      </dgm:t>
    </dgm:pt>
    <dgm:pt modelId="{0AEB9948-6A29-44CC-BC82-88A8037E1FBF}" type="parTrans" cxnId="{E369D5E3-00E5-4519-8242-7CD974795E6F}">
      <dgm:prSet/>
      <dgm:spPr/>
      <dgm:t>
        <a:bodyPr/>
        <a:lstStyle/>
        <a:p>
          <a:endParaRPr lang="en-US"/>
        </a:p>
      </dgm:t>
    </dgm:pt>
    <dgm:pt modelId="{B240596E-393D-410D-B8F1-C12B694C35DF}" type="sibTrans" cxnId="{E369D5E3-00E5-4519-8242-7CD974795E6F}">
      <dgm:prSet/>
      <dgm:spPr/>
      <dgm:t>
        <a:bodyPr/>
        <a:lstStyle/>
        <a:p>
          <a:endParaRPr lang="en-US"/>
        </a:p>
      </dgm:t>
    </dgm:pt>
    <dgm:pt modelId="{4B17927E-686F-453D-BCF6-B1A08EE14070}">
      <dgm:prSet phldrT="[Text]"/>
      <dgm:spPr/>
      <dgm:t>
        <a:bodyPr/>
        <a:lstStyle/>
        <a:p>
          <a:r>
            <a:rPr lang="en-US" dirty="0" smtClean="0">
              <a:latin typeface="+mj-lt"/>
            </a:rPr>
            <a:t>Child Care Administrator</a:t>
          </a:r>
          <a:endParaRPr lang="en-US" dirty="0">
            <a:latin typeface="+mj-lt"/>
          </a:endParaRPr>
        </a:p>
      </dgm:t>
    </dgm:pt>
    <dgm:pt modelId="{789B3110-AF23-460E-AF30-ED082ECC8A38}" type="parTrans" cxnId="{F2C2A525-351D-4F01-8919-5BE0BEE05D8C}">
      <dgm:prSet/>
      <dgm:spPr/>
      <dgm:t>
        <a:bodyPr/>
        <a:lstStyle/>
        <a:p>
          <a:endParaRPr lang="en-US"/>
        </a:p>
      </dgm:t>
    </dgm:pt>
    <dgm:pt modelId="{08A9D879-391C-4FD0-AE60-278922709184}" type="sibTrans" cxnId="{F2C2A525-351D-4F01-8919-5BE0BEE05D8C}">
      <dgm:prSet/>
      <dgm:spPr/>
      <dgm:t>
        <a:bodyPr/>
        <a:lstStyle/>
        <a:p>
          <a:endParaRPr lang="en-US"/>
        </a:p>
      </dgm:t>
    </dgm:pt>
    <dgm:pt modelId="{A91CC47E-709A-4208-B3E8-A511B621149F}">
      <dgm:prSet phldrT="[Text]" custT="1"/>
      <dgm:spPr/>
      <dgm:t>
        <a:bodyPr/>
        <a:lstStyle/>
        <a:p>
          <a:endParaRPr lang="en-US" sz="1600" dirty="0" smtClean="0">
            <a:latin typeface="+mj-lt"/>
          </a:endParaRPr>
        </a:p>
        <a:p>
          <a:r>
            <a:rPr lang="en-US" sz="1600" dirty="0" smtClean="0">
              <a:latin typeface="+mj-lt"/>
            </a:rPr>
            <a:t>Out of School </a:t>
          </a:r>
        </a:p>
        <a:p>
          <a:endParaRPr lang="en-US" sz="1300" dirty="0"/>
        </a:p>
      </dgm:t>
    </dgm:pt>
    <dgm:pt modelId="{B4BFB3FB-665D-4E32-BE6A-D3D014791D60}" type="parTrans" cxnId="{75D55662-05BE-4ED2-AA3D-DFA0867EC3B5}">
      <dgm:prSet/>
      <dgm:spPr/>
      <dgm:t>
        <a:bodyPr/>
        <a:lstStyle/>
        <a:p>
          <a:endParaRPr lang="en-US"/>
        </a:p>
      </dgm:t>
    </dgm:pt>
    <dgm:pt modelId="{0811FA2E-3726-4D03-8953-FFA1DFA70F24}" type="sibTrans" cxnId="{75D55662-05BE-4ED2-AA3D-DFA0867EC3B5}">
      <dgm:prSet/>
      <dgm:spPr/>
      <dgm:t>
        <a:bodyPr/>
        <a:lstStyle/>
        <a:p>
          <a:endParaRPr lang="en-US"/>
        </a:p>
      </dgm:t>
    </dgm:pt>
    <dgm:pt modelId="{AB1793C0-B2B6-4915-AB2A-CB4177F6B575}">
      <dgm:prSet phldrT="[Text]"/>
      <dgm:spPr/>
      <dgm:t>
        <a:bodyPr/>
        <a:lstStyle/>
        <a:p>
          <a:r>
            <a:rPr lang="en-US" dirty="0" smtClean="0">
              <a:latin typeface="+mj-lt"/>
            </a:rPr>
            <a:t>Out of School Administrator</a:t>
          </a:r>
          <a:endParaRPr lang="en-US" dirty="0">
            <a:latin typeface="+mj-lt"/>
          </a:endParaRPr>
        </a:p>
      </dgm:t>
    </dgm:pt>
    <dgm:pt modelId="{F302B8D4-77DB-4490-AD31-BE5B6B7FEBC4}" type="parTrans" cxnId="{D8578AD2-EA75-4149-86AF-1ED5EB44B071}">
      <dgm:prSet/>
      <dgm:spPr/>
      <dgm:t>
        <a:bodyPr/>
        <a:lstStyle/>
        <a:p>
          <a:endParaRPr lang="en-US"/>
        </a:p>
      </dgm:t>
    </dgm:pt>
    <dgm:pt modelId="{3C06B1B5-644A-4213-981B-ED646760FCB6}" type="sibTrans" cxnId="{D8578AD2-EA75-4149-86AF-1ED5EB44B071}">
      <dgm:prSet/>
      <dgm:spPr/>
      <dgm:t>
        <a:bodyPr/>
        <a:lstStyle/>
        <a:p>
          <a:endParaRPr lang="en-US"/>
        </a:p>
      </dgm:t>
    </dgm:pt>
    <dgm:pt modelId="{53FB165B-5DC8-4C26-B060-54A6F23BC0B8}">
      <dgm:prSet phldrT="[Text]"/>
      <dgm:spPr/>
      <dgm:t>
        <a:bodyPr/>
        <a:lstStyle/>
        <a:p>
          <a:r>
            <a:rPr lang="en-US" dirty="0" smtClean="0">
              <a:latin typeface="+mj-lt"/>
            </a:rPr>
            <a:t>Out of School Group Leader</a:t>
          </a:r>
          <a:endParaRPr lang="en-US" dirty="0">
            <a:latin typeface="+mj-lt"/>
          </a:endParaRPr>
        </a:p>
      </dgm:t>
    </dgm:pt>
    <dgm:pt modelId="{C88DDEB3-4253-453D-B7F3-4E1639FAC6D2}" type="parTrans" cxnId="{5FD85277-66BD-4B3F-8467-299F4F901B26}">
      <dgm:prSet/>
      <dgm:spPr/>
      <dgm:t>
        <a:bodyPr/>
        <a:lstStyle/>
        <a:p>
          <a:endParaRPr lang="en-US"/>
        </a:p>
      </dgm:t>
    </dgm:pt>
    <dgm:pt modelId="{E240C9FB-108A-412A-BCA4-52B1133E7796}" type="sibTrans" cxnId="{5FD85277-66BD-4B3F-8467-299F4F901B26}">
      <dgm:prSet/>
      <dgm:spPr/>
      <dgm:t>
        <a:bodyPr/>
        <a:lstStyle/>
        <a:p>
          <a:endParaRPr lang="en-US"/>
        </a:p>
      </dgm:t>
    </dgm:pt>
    <dgm:pt modelId="{CB354350-9A95-402D-8BEA-53D04BF5F26E}" type="pres">
      <dgm:prSet presAssocID="{00E27D54-5B66-4A35-87B2-F405CF128E37}" presName="linearFlow" presStyleCnt="0">
        <dgm:presLayoutVars>
          <dgm:dir/>
          <dgm:animLvl val="lvl"/>
          <dgm:resizeHandles val="exact"/>
        </dgm:presLayoutVars>
      </dgm:prSet>
      <dgm:spPr/>
      <dgm:t>
        <a:bodyPr/>
        <a:lstStyle/>
        <a:p>
          <a:endParaRPr lang="en-US"/>
        </a:p>
      </dgm:t>
    </dgm:pt>
    <dgm:pt modelId="{8F564F50-AC12-4F0F-8863-26BD2EA6B25F}" type="pres">
      <dgm:prSet presAssocID="{484F2C22-7F2C-4094-B6FE-2F15893DA722}" presName="composite" presStyleCnt="0"/>
      <dgm:spPr/>
    </dgm:pt>
    <dgm:pt modelId="{C5A8ED50-BCFA-4302-A6AC-F6BAAE55D1C4}" type="pres">
      <dgm:prSet presAssocID="{484F2C22-7F2C-4094-B6FE-2F15893DA722}" presName="parentText" presStyleLbl="alignNode1" presStyleIdx="0" presStyleCnt="3">
        <dgm:presLayoutVars>
          <dgm:chMax val="1"/>
          <dgm:bulletEnabled val="1"/>
        </dgm:presLayoutVars>
      </dgm:prSet>
      <dgm:spPr/>
      <dgm:t>
        <a:bodyPr/>
        <a:lstStyle/>
        <a:p>
          <a:endParaRPr lang="en-US"/>
        </a:p>
      </dgm:t>
    </dgm:pt>
    <dgm:pt modelId="{501A48D4-578E-40D2-BFEA-40A71AB50734}" type="pres">
      <dgm:prSet presAssocID="{484F2C22-7F2C-4094-B6FE-2F15893DA722}" presName="descendantText" presStyleLbl="alignAcc1" presStyleIdx="0" presStyleCnt="3">
        <dgm:presLayoutVars>
          <dgm:bulletEnabled val="1"/>
        </dgm:presLayoutVars>
      </dgm:prSet>
      <dgm:spPr/>
      <dgm:t>
        <a:bodyPr/>
        <a:lstStyle/>
        <a:p>
          <a:endParaRPr lang="en-US"/>
        </a:p>
      </dgm:t>
    </dgm:pt>
    <dgm:pt modelId="{56BF3C9B-5435-4E25-A30A-C2FDC12E8AD1}" type="pres">
      <dgm:prSet presAssocID="{6C759BE3-E25E-48EB-A989-01628DDBDA86}" presName="sp" presStyleCnt="0"/>
      <dgm:spPr/>
    </dgm:pt>
    <dgm:pt modelId="{324F2036-7852-4F9B-B700-8C98D4F133EB}" type="pres">
      <dgm:prSet presAssocID="{7C6610A0-22DE-4E3E-AB38-6F5CA2941808}" presName="composite" presStyleCnt="0"/>
      <dgm:spPr/>
    </dgm:pt>
    <dgm:pt modelId="{2DAFF534-9B35-4ED0-BEB1-D5E71479BD82}" type="pres">
      <dgm:prSet presAssocID="{7C6610A0-22DE-4E3E-AB38-6F5CA2941808}" presName="parentText" presStyleLbl="alignNode1" presStyleIdx="1" presStyleCnt="3">
        <dgm:presLayoutVars>
          <dgm:chMax val="1"/>
          <dgm:bulletEnabled val="1"/>
        </dgm:presLayoutVars>
      </dgm:prSet>
      <dgm:spPr/>
      <dgm:t>
        <a:bodyPr/>
        <a:lstStyle/>
        <a:p>
          <a:endParaRPr lang="en-US"/>
        </a:p>
      </dgm:t>
    </dgm:pt>
    <dgm:pt modelId="{902D4792-9074-4378-83A2-3A3380395D7C}" type="pres">
      <dgm:prSet presAssocID="{7C6610A0-22DE-4E3E-AB38-6F5CA2941808}" presName="descendantText" presStyleLbl="alignAcc1" presStyleIdx="1" presStyleCnt="3">
        <dgm:presLayoutVars>
          <dgm:bulletEnabled val="1"/>
        </dgm:presLayoutVars>
      </dgm:prSet>
      <dgm:spPr/>
      <dgm:t>
        <a:bodyPr/>
        <a:lstStyle/>
        <a:p>
          <a:endParaRPr lang="en-US"/>
        </a:p>
      </dgm:t>
    </dgm:pt>
    <dgm:pt modelId="{A63447BB-5FB9-4784-B9C3-8CA21DF4FCB8}" type="pres">
      <dgm:prSet presAssocID="{0860EF26-73DF-4885-B3FA-F7A0B9E5A2BC}" presName="sp" presStyleCnt="0"/>
      <dgm:spPr/>
    </dgm:pt>
    <dgm:pt modelId="{DFAFCEE0-18D7-436A-9C33-69AF228893CF}" type="pres">
      <dgm:prSet presAssocID="{A91CC47E-709A-4208-B3E8-A511B621149F}" presName="composite" presStyleCnt="0"/>
      <dgm:spPr/>
    </dgm:pt>
    <dgm:pt modelId="{3E949053-59FF-4002-883E-7527F08296FA}" type="pres">
      <dgm:prSet presAssocID="{A91CC47E-709A-4208-B3E8-A511B621149F}" presName="parentText" presStyleLbl="alignNode1" presStyleIdx="2" presStyleCnt="3">
        <dgm:presLayoutVars>
          <dgm:chMax val="1"/>
          <dgm:bulletEnabled val="1"/>
        </dgm:presLayoutVars>
      </dgm:prSet>
      <dgm:spPr/>
      <dgm:t>
        <a:bodyPr/>
        <a:lstStyle/>
        <a:p>
          <a:endParaRPr lang="en-US"/>
        </a:p>
      </dgm:t>
    </dgm:pt>
    <dgm:pt modelId="{31A90383-96C4-466A-855E-4F809DB047E0}" type="pres">
      <dgm:prSet presAssocID="{A91CC47E-709A-4208-B3E8-A511B621149F}" presName="descendantText" presStyleLbl="alignAcc1" presStyleIdx="2" presStyleCnt="3">
        <dgm:presLayoutVars>
          <dgm:bulletEnabled val="1"/>
        </dgm:presLayoutVars>
      </dgm:prSet>
      <dgm:spPr/>
      <dgm:t>
        <a:bodyPr/>
        <a:lstStyle/>
        <a:p>
          <a:endParaRPr lang="en-US"/>
        </a:p>
      </dgm:t>
    </dgm:pt>
  </dgm:ptLst>
  <dgm:cxnLst>
    <dgm:cxn modelId="{2ED2953A-83EC-4356-AB20-786029D2E8B0}" type="presOf" srcId="{4B17927E-686F-453D-BCF6-B1A08EE14070}" destId="{902D4792-9074-4378-83A2-3A3380395D7C}" srcOrd="0" destOrd="1" presId="urn:microsoft.com/office/officeart/2005/8/layout/chevron2"/>
    <dgm:cxn modelId="{F69ED517-A226-4738-8729-CE67800321BA}" srcId="{484F2C22-7F2C-4094-B6FE-2F15893DA722}" destId="{68E80810-5D09-4BB8-BD5C-F45BC2D75B09}" srcOrd="1" destOrd="0" parTransId="{DFBDBB2D-0B35-420C-9150-C7A38EA9C5B8}" sibTransId="{360FCBB9-6957-4695-A50A-FD22BE5D7F32}"/>
    <dgm:cxn modelId="{38A51382-14FD-4A91-B122-9EBADC084DB8}" type="presOf" srcId="{AB1793C0-B2B6-4915-AB2A-CB4177F6B575}" destId="{31A90383-96C4-466A-855E-4F809DB047E0}" srcOrd="0" destOrd="0" presId="urn:microsoft.com/office/officeart/2005/8/layout/chevron2"/>
    <dgm:cxn modelId="{6576A251-C721-49C8-A330-F101D7853504}" srcId="{00E27D54-5B66-4A35-87B2-F405CF128E37}" destId="{484F2C22-7F2C-4094-B6FE-2F15893DA722}" srcOrd="0" destOrd="0" parTransId="{63654858-0D7A-40B0-8843-B8A88A47275D}" sibTransId="{6C759BE3-E25E-48EB-A989-01628DDBDA86}"/>
    <dgm:cxn modelId="{E369D5E3-00E5-4519-8242-7CD974795E6F}" srcId="{7C6610A0-22DE-4E3E-AB38-6F5CA2941808}" destId="{326FADE0-CB6B-422B-928F-90C87AA19AC9}" srcOrd="0" destOrd="0" parTransId="{0AEB9948-6A29-44CC-BC82-88A8037E1FBF}" sibTransId="{B240596E-393D-410D-B8F1-C12B694C35DF}"/>
    <dgm:cxn modelId="{46E51101-49E0-4611-866D-037CD0E77BD0}" type="presOf" srcId="{326FADE0-CB6B-422B-928F-90C87AA19AC9}" destId="{902D4792-9074-4378-83A2-3A3380395D7C}" srcOrd="0" destOrd="0" presId="urn:microsoft.com/office/officeart/2005/8/layout/chevron2"/>
    <dgm:cxn modelId="{4714D68D-4056-46AE-A45E-BEA6C5E7053A}" type="presOf" srcId="{221531E7-1F00-4996-965B-98BCF887E012}" destId="{501A48D4-578E-40D2-BFEA-40A71AB50734}" srcOrd="0" destOrd="0" presId="urn:microsoft.com/office/officeart/2005/8/layout/chevron2"/>
    <dgm:cxn modelId="{138DF9EC-3582-4D47-A206-619B86F7BFD3}" type="presOf" srcId="{484F2C22-7F2C-4094-B6FE-2F15893DA722}" destId="{C5A8ED50-BCFA-4302-A6AC-F6BAAE55D1C4}" srcOrd="0" destOrd="0" presId="urn:microsoft.com/office/officeart/2005/8/layout/chevron2"/>
    <dgm:cxn modelId="{473EFFF1-B179-4BCF-B256-92358B9020ED}" type="presOf" srcId="{00E27D54-5B66-4A35-87B2-F405CF128E37}" destId="{CB354350-9A95-402D-8BEA-53D04BF5F26E}" srcOrd="0" destOrd="0" presId="urn:microsoft.com/office/officeart/2005/8/layout/chevron2"/>
    <dgm:cxn modelId="{D8578AD2-EA75-4149-86AF-1ED5EB44B071}" srcId="{A91CC47E-709A-4208-B3E8-A511B621149F}" destId="{AB1793C0-B2B6-4915-AB2A-CB4177F6B575}" srcOrd="0" destOrd="0" parTransId="{F302B8D4-77DB-4490-AD31-BE5B6B7FEBC4}" sibTransId="{3C06B1B5-644A-4213-981B-ED646760FCB6}"/>
    <dgm:cxn modelId="{75D55662-05BE-4ED2-AA3D-DFA0867EC3B5}" srcId="{00E27D54-5B66-4A35-87B2-F405CF128E37}" destId="{A91CC47E-709A-4208-B3E8-A511B621149F}" srcOrd="2" destOrd="0" parTransId="{B4BFB3FB-665D-4E32-BE6A-D3D014791D60}" sibTransId="{0811FA2E-3726-4D03-8953-FFA1DFA70F24}"/>
    <dgm:cxn modelId="{0F806A0B-EC99-4AA1-898C-1986ADD7FFBE}" srcId="{00E27D54-5B66-4A35-87B2-F405CF128E37}" destId="{7C6610A0-22DE-4E3E-AB38-6F5CA2941808}" srcOrd="1" destOrd="0" parTransId="{D5C2B14A-768E-4853-A66C-58CE01993D49}" sibTransId="{0860EF26-73DF-4885-B3FA-F7A0B9E5A2BC}"/>
    <dgm:cxn modelId="{6D44889D-35AF-4029-A834-41B1DCC79BAA}" type="presOf" srcId="{7C6610A0-22DE-4E3E-AB38-6F5CA2941808}" destId="{2DAFF534-9B35-4ED0-BEB1-D5E71479BD82}" srcOrd="0" destOrd="0" presId="urn:microsoft.com/office/officeart/2005/8/layout/chevron2"/>
    <dgm:cxn modelId="{F2C2A525-351D-4F01-8919-5BE0BEE05D8C}" srcId="{7C6610A0-22DE-4E3E-AB38-6F5CA2941808}" destId="{4B17927E-686F-453D-BCF6-B1A08EE14070}" srcOrd="1" destOrd="0" parTransId="{789B3110-AF23-460E-AF30-ED082ECC8A38}" sibTransId="{08A9D879-391C-4FD0-AE60-278922709184}"/>
    <dgm:cxn modelId="{45F45996-A3BF-4E4A-A83E-1874A835BE73}" type="presOf" srcId="{A91CC47E-709A-4208-B3E8-A511B621149F}" destId="{3E949053-59FF-4002-883E-7527F08296FA}" srcOrd="0" destOrd="0" presId="urn:microsoft.com/office/officeart/2005/8/layout/chevron2"/>
    <dgm:cxn modelId="{4B000DB8-74F6-4937-BF71-A604C6149726}" type="presOf" srcId="{53FB165B-5DC8-4C26-B060-54A6F23BC0B8}" destId="{31A90383-96C4-466A-855E-4F809DB047E0}" srcOrd="0" destOrd="1" presId="urn:microsoft.com/office/officeart/2005/8/layout/chevron2"/>
    <dgm:cxn modelId="{5FD85277-66BD-4B3F-8467-299F4F901B26}" srcId="{A91CC47E-709A-4208-B3E8-A511B621149F}" destId="{53FB165B-5DC8-4C26-B060-54A6F23BC0B8}" srcOrd="1" destOrd="0" parTransId="{C88DDEB3-4253-453D-B7F3-4E1639FAC6D2}" sibTransId="{E240C9FB-108A-412A-BCA4-52B1133E7796}"/>
    <dgm:cxn modelId="{ADE97859-48A9-44E7-9B9B-83E33F2119CC}" srcId="{484F2C22-7F2C-4094-B6FE-2F15893DA722}" destId="{221531E7-1F00-4996-965B-98BCF887E012}" srcOrd="0" destOrd="0" parTransId="{0CC16122-F755-4DFF-AD68-45DDCDD69FE6}" sibTransId="{470937E4-95D9-4556-B545-E838C98C5DFF}"/>
    <dgm:cxn modelId="{C2FD1E59-6F7E-402F-97AF-03AA883FE298}" type="presOf" srcId="{68E80810-5D09-4BB8-BD5C-F45BC2D75B09}" destId="{501A48D4-578E-40D2-BFEA-40A71AB50734}" srcOrd="0" destOrd="1" presId="urn:microsoft.com/office/officeart/2005/8/layout/chevron2"/>
    <dgm:cxn modelId="{B11FD17F-ABD4-493F-8653-E0BC8A2A1FA8}" type="presParOf" srcId="{CB354350-9A95-402D-8BEA-53D04BF5F26E}" destId="{8F564F50-AC12-4F0F-8863-26BD2EA6B25F}" srcOrd="0" destOrd="0" presId="urn:microsoft.com/office/officeart/2005/8/layout/chevron2"/>
    <dgm:cxn modelId="{33080100-DEDB-44E8-8DE0-D36AF7744B90}" type="presParOf" srcId="{8F564F50-AC12-4F0F-8863-26BD2EA6B25F}" destId="{C5A8ED50-BCFA-4302-A6AC-F6BAAE55D1C4}" srcOrd="0" destOrd="0" presId="urn:microsoft.com/office/officeart/2005/8/layout/chevron2"/>
    <dgm:cxn modelId="{B768AD4F-43BD-494F-BA25-36FC1AD5A93A}" type="presParOf" srcId="{8F564F50-AC12-4F0F-8863-26BD2EA6B25F}" destId="{501A48D4-578E-40D2-BFEA-40A71AB50734}" srcOrd="1" destOrd="0" presId="urn:microsoft.com/office/officeart/2005/8/layout/chevron2"/>
    <dgm:cxn modelId="{0C8A6ADB-B2F7-4074-B7D1-3E081ACF651C}" type="presParOf" srcId="{CB354350-9A95-402D-8BEA-53D04BF5F26E}" destId="{56BF3C9B-5435-4E25-A30A-C2FDC12E8AD1}" srcOrd="1" destOrd="0" presId="urn:microsoft.com/office/officeart/2005/8/layout/chevron2"/>
    <dgm:cxn modelId="{6786308D-A609-40A7-8C68-73765AF1CF67}" type="presParOf" srcId="{CB354350-9A95-402D-8BEA-53D04BF5F26E}" destId="{324F2036-7852-4F9B-B700-8C98D4F133EB}" srcOrd="2" destOrd="0" presId="urn:microsoft.com/office/officeart/2005/8/layout/chevron2"/>
    <dgm:cxn modelId="{B7057669-582A-4BE5-9961-EA9534EAA3CD}" type="presParOf" srcId="{324F2036-7852-4F9B-B700-8C98D4F133EB}" destId="{2DAFF534-9B35-4ED0-BEB1-D5E71479BD82}" srcOrd="0" destOrd="0" presId="urn:microsoft.com/office/officeart/2005/8/layout/chevron2"/>
    <dgm:cxn modelId="{6FF0C567-7444-4B68-B854-E7665BA947B6}" type="presParOf" srcId="{324F2036-7852-4F9B-B700-8C98D4F133EB}" destId="{902D4792-9074-4378-83A2-3A3380395D7C}" srcOrd="1" destOrd="0" presId="urn:microsoft.com/office/officeart/2005/8/layout/chevron2"/>
    <dgm:cxn modelId="{00B57588-FCD5-4303-B230-FF22B824D775}" type="presParOf" srcId="{CB354350-9A95-402D-8BEA-53D04BF5F26E}" destId="{A63447BB-5FB9-4784-B9C3-8CA21DF4FCB8}" srcOrd="3" destOrd="0" presId="urn:microsoft.com/office/officeart/2005/8/layout/chevron2"/>
    <dgm:cxn modelId="{E17F3C7C-EE4D-4065-8717-EB79A5A9F2D6}" type="presParOf" srcId="{CB354350-9A95-402D-8BEA-53D04BF5F26E}" destId="{DFAFCEE0-18D7-436A-9C33-69AF228893CF}" srcOrd="4" destOrd="0" presId="urn:microsoft.com/office/officeart/2005/8/layout/chevron2"/>
    <dgm:cxn modelId="{5F0AD7A3-A9AF-44C0-B522-D05F8722FEDF}" type="presParOf" srcId="{DFAFCEE0-18D7-436A-9C33-69AF228893CF}" destId="{3E949053-59FF-4002-883E-7527F08296FA}" srcOrd="0" destOrd="0" presId="urn:microsoft.com/office/officeart/2005/8/layout/chevron2"/>
    <dgm:cxn modelId="{70163047-054B-429D-B36C-19A0D84FE00B}" type="presParOf" srcId="{DFAFCEE0-18D7-436A-9C33-69AF228893CF}" destId="{31A90383-96C4-466A-855E-4F809DB047E0}"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1E1CF5-32F9-479D-8D68-3B839E9017D0}">
      <dsp:nvSpPr>
        <dsp:cNvPr id="0" name=""/>
        <dsp:cNvSpPr/>
      </dsp:nvSpPr>
      <dsp:spPr>
        <a:xfrm>
          <a:off x="0" y="685807"/>
          <a:ext cx="3276600" cy="1310640"/>
        </a:xfrm>
        <a:prstGeom prst="leftRightRibb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BD6B5F-82D8-4F4B-8600-B568D83989DA}">
      <dsp:nvSpPr>
        <dsp:cNvPr id="0" name=""/>
        <dsp:cNvSpPr/>
      </dsp:nvSpPr>
      <dsp:spPr>
        <a:xfrm>
          <a:off x="393192" y="1021842"/>
          <a:ext cx="1081278" cy="64221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106680" numCol="1" spcCol="1270" anchor="ctr" anchorCtr="0">
          <a:noAutofit/>
        </a:bodyPr>
        <a:lstStyle/>
        <a:p>
          <a:pPr lvl="0" algn="ctr" defTabSz="1244600">
            <a:lnSpc>
              <a:spcPct val="90000"/>
            </a:lnSpc>
            <a:spcBef>
              <a:spcPct val="0"/>
            </a:spcBef>
            <a:spcAft>
              <a:spcPct val="35000"/>
            </a:spcAft>
          </a:pPr>
          <a:r>
            <a:rPr lang="en-US" sz="2800" kern="1200" dirty="0" smtClean="0"/>
            <a:t>College</a:t>
          </a:r>
          <a:endParaRPr lang="en-US" sz="2800" kern="1200" dirty="0"/>
        </a:p>
      </dsp:txBody>
      <dsp:txXfrm>
        <a:off x="393192" y="1021842"/>
        <a:ext cx="1081278" cy="642213"/>
      </dsp:txXfrm>
    </dsp:sp>
    <dsp:sp modelId="{1C22077E-AE27-4349-BE01-7478115B32C1}">
      <dsp:nvSpPr>
        <dsp:cNvPr id="0" name=""/>
        <dsp:cNvSpPr/>
      </dsp:nvSpPr>
      <dsp:spPr>
        <a:xfrm>
          <a:off x="1600206" y="1219201"/>
          <a:ext cx="1277874" cy="64221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106680" numCol="1" spcCol="1270" anchor="ctr" anchorCtr="0">
          <a:noAutofit/>
        </a:bodyPr>
        <a:lstStyle/>
        <a:p>
          <a:pPr lvl="0" algn="ctr" defTabSz="1244600">
            <a:lnSpc>
              <a:spcPct val="90000"/>
            </a:lnSpc>
            <a:spcBef>
              <a:spcPct val="0"/>
            </a:spcBef>
            <a:spcAft>
              <a:spcPct val="35000"/>
            </a:spcAft>
          </a:pPr>
          <a:r>
            <a:rPr lang="en-US" sz="2800" kern="1200" dirty="0" smtClean="0"/>
            <a:t>Work</a:t>
          </a:r>
          <a:endParaRPr lang="en-US" sz="2800" kern="1200" dirty="0"/>
        </a:p>
      </dsp:txBody>
      <dsp:txXfrm>
        <a:off x="1600206" y="1219201"/>
        <a:ext cx="1277874" cy="6422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A8ED50-BCFA-4302-A6AC-F6BAAE55D1C4}">
      <dsp:nvSpPr>
        <dsp:cNvPr id="0" name=""/>
        <dsp:cNvSpPr/>
      </dsp:nvSpPr>
      <dsp:spPr>
        <a:xfrm rot="5400000">
          <a:off x="-168522" y="171709"/>
          <a:ext cx="1123484" cy="786439"/>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mj-lt"/>
            </a:rPr>
            <a:t>FCC</a:t>
          </a:r>
          <a:endParaRPr lang="en-US" sz="2000" kern="1200" dirty="0">
            <a:latin typeface="+mj-lt"/>
          </a:endParaRPr>
        </a:p>
      </dsp:txBody>
      <dsp:txXfrm rot="-5400000">
        <a:off x="1" y="396407"/>
        <a:ext cx="786439" cy="337045"/>
      </dsp:txXfrm>
    </dsp:sp>
    <dsp:sp modelId="{501A48D4-578E-40D2-BFEA-40A71AB50734}">
      <dsp:nvSpPr>
        <dsp:cNvPr id="0" name=""/>
        <dsp:cNvSpPr/>
      </dsp:nvSpPr>
      <dsp:spPr>
        <a:xfrm rot="5400000">
          <a:off x="2085487" y="-1295861"/>
          <a:ext cx="730264" cy="332836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latin typeface="+mj-lt"/>
            </a:rPr>
            <a:t>Family Child Care</a:t>
          </a:r>
          <a:endParaRPr lang="en-US" sz="1800" kern="1200" dirty="0">
            <a:latin typeface="+mj-lt"/>
          </a:endParaRPr>
        </a:p>
        <a:p>
          <a:pPr marL="171450" lvl="1" indent="-171450" algn="l" defTabSz="800100">
            <a:lnSpc>
              <a:spcPct val="90000"/>
            </a:lnSpc>
            <a:spcBef>
              <a:spcPct val="0"/>
            </a:spcBef>
            <a:spcAft>
              <a:spcPct val="15000"/>
            </a:spcAft>
            <a:buChar char="••"/>
          </a:pPr>
          <a:r>
            <a:rPr lang="en-US" sz="1800" kern="1200" dirty="0" smtClean="0">
              <a:latin typeface="+mj-lt"/>
            </a:rPr>
            <a:t>Home visitor </a:t>
          </a:r>
          <a:endParaRPr lang="en-US" sz="1800" kern="1200" dirty="0">
            <a:latin typeface="+mj-lt"/>
          </a:endParaRPr>
        </a:p>
      </dsp:txBody>
      <dsp:txXfrm rot="-5400000">
        <a:off x="786440" y="38835"/>
        <a:ext cx="3292711" cy="658966"/>
      </dsp:txXfrm>
    </dsp:sp>
    <dsp:sp modelId="{2DAFF534-9B35-4ED0-BEB1-D5E71479BD82}">
      <dsp:nvSpPr>
        <dsp:cNvPr id="0" name=""/>
        <dsp:cNvSpPr/>
      </dsp:nvSpPr>
      <dsp:spPr>
        <a:xfrm rot="5400000">
          <a:off x="-168522" y="1092680"/>
          <a:ext cx="1123484" cy="786439"/>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en-US" sz="1600" kern="1200" dirty="0" smtClean="0">
            <a:latin typeface="+mj-lt"/>
          </a:endParaRPr>
        </a:p>
        <a:p>
          <a:pPr lvl="0" algn="ctr" defTabSz="711200">
            <a:lnSpc>
              <a:spcPct val="90000"/>
            </a:lnSpc>
            <a:spcBef>
              <a:spcPct val="0"/>
            </a:spcBef>
            <a:spcAft>
              <a:spcPct val="35000"/>
            </a:spcAft>
          </a:pPr>
          <a:r>
            <a:rPr lang="en-US" sz="1600" kern="1200" dirty="0" smtClean="0">
              <a:latin typeface="+mj-lt"/>
            </a:rPr>
            <a:t>Early Childhood</a:t>
          </a:r>
        </a:p>
        <a:p>
          <a:pPr lvl="0" algn="ctr" defTabSz="711200">
            <a:lnSpc>
              <a:spcPct val="90000"/>
            </a:lnSpc>
            <a:spcBef>
              <a:spcPct val="0"/>
            </a:spcBef>
            <a:spcAft>
              <a:spcPct val="35000"/>
            </a:spcAft>
          </a:pPr>
          <a:endParaRPr lang="en-US" sz="1300" kern="1200" dirty="0"/>
        </a:p>
      </dsp:txBody>
      <dsp:txXfrm rot="-5400000">
        <a:off x="1" y="1317378"/>
        <a:ext cx="786439" cy="337045"/>
      </dsp:txXfrm>
    </dsp:sp>
    <dsp:sp modelId="{902D4792-9074-4378-83A2-3A3380395D7C}">
      <dsp:nvSpPr>
        <dsp:cNvPr id="0" name=""/>
        <dsp:cNvSpPr/>
      </dsp:nvSpPr>
      <dsp:spPr>
        <a:xfrm rot="5400000">
          <a:off x="2085295" y="-374698"/>
          <a:ext cx="730648" cy="332836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latin typeface="+mj-lt"/>
            </a:rPr>
            <a:t>Child Care Educator</a:t>
          </a:r>
          <a:endParaRPr lang="en-US" sz="1800" kern="1200" dirty="0">
            <a:latin typeface="+mj-lt"/>
          </a:endParaRPr>
        </a:p>
        <a:p>
          <a:pPr marL="171450" lvl="1" indent="-171450" algn="l" defTabSz="800100">
            <a:lnSpc>
              <a:spcPct val="90000"/>
            </a:lnSpc>
            <a:spcBef>
              <a:spcPct val="0"/>
            </a:spcBef>
            <a:spcAft>
              <a:spcPct val="15000"/>
            </a:spcAft>
            <a:buChar char="••"/>
          </a:pPr>
          <a:r>
            <a:rPr lang="en-US" sz="1800" kern="1200" dirty="0" smtClean="0">
              <a:latin typeface="+mj-lt"/>
            </a:rPr>
            <a:t>Child Care Administrator</a:t>
          </a:r>
          <a:endParaRPr lang="en-US" sz="1800" kern="1200" dirty="0">
            <a:latin typeface="+mj-lt"/>
          </a:endParaRPr>
        </a:p>
      </dsp:txBody>
      <dsp:txXfrm rot="-5400000">
        <a:off x="786440" y="959824"/>
        <a:ext cx="3292693" cy="659314"/>
      </dsp:txXfrm>
    </dsp:sp>
    <dsp:sp modelId="{3E949053-59FF-4002-883E-7527F08296FA}">
      <dsp:nvSpPr>
        <dsp:cNvPr id="0" name=""/>
        <dsp:cNvSpPr/>
      </dsp:nvSpPr>
      <dsp:spPr>
        <a:xfrm rot="5400000">
          <a:off x="-168522" y="2013651"/>
          <a:ext cx="1123484" cy="786439"/>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en-US" sz="1600" kern="1200" dirty="0" smtClean="0">
            <a:latin typeface="+mj-lt"/>
          </a:endParaRPr>
        </a:p>
        <a:p>
          <a:pPr lvl="0" algn="ctr" defTabSz="711200">
            <a:lnSpc>
              <a:spcPct val="90000"/>
            </a:lnSpc>
            <a:spcBef>
              <a:spcPct val="0"/>
            </a:spcBef>
            <a:spcAft>
              <a:spcPct val="35000"/>
            </a:spcAft>
          </a:pPr>
          <a:r>
            <a:rPr lang="en-US" sz="1600" kern="1200" dirty="0" smtClean="0">
              <a:latin typeface="+mj-lt"/>
            </a:rPr>
            <a:t>Out of School </a:t>
          </a:r>
        </a:p>
        <a:p>
          <a:pPr lvl="0" algn="ctr" defTabSz="711200">
            <a:lnSpc>
              <a:spcPct val="90000"/>
            </a:lnSpc>
            <a:spcBef>
              <a:spcPct val="0"/>
            </a:spcBef>
            <a:spcAft>
              <a:spcPct val="35000"/>
            </a:spcAft>
          </a:pPr>
          <a:endParaRPr lang="en-US" sz="1300" kern="1200" dirty="0"/>
        </a:p>
      </dsp:txBody>
      <dsp:txXfrm rot="-5400000">
        <a:off x="1" y="2238349"/>
        <a:ext cx="786439" cy="337045"/>
      </dsp:txXfrm>
    </dsp:sp>
    <dsp:sp modelId="{31A90383-96C4-466A-855E-4F809DB047E0}">
      <dsp:nvSpPr>
        <dsp:cNvPr id="0" name=""/>
        <dsp:cNvSpPr/>
      </dsp:nvSpPr>
      <dsp:spPr>
        <a:xfrm rot="5400000">
          <a:off x="2085487" y="546081"/>
          <a:ext cx="730264" cy="332836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latin typeface="+mj-lt"/>
            </a:rPr>
            <a:t>Out of School Administrator</a:t>
          </a:r>
          <a:endParaRPr lang="en-US" sz="1800" kern="1200" dirty="0">
            <a:latin typeface="+mj-lt"/>
          </a:endParaRPr>
        </a:p>
        <a:p>
          <a:pPr marL="171450" lvl="1" indent="-171450" algn="l" defTabSz="800100">
            <a:lnSpc>
              <a:spcPct val="90000"/>
            </a:lnSpc>
            <a:spcBef>
              <a:spcPct val="0"/>
            </a:spcBef>
            <a:spcAft>
              <a:spcPct val="15000"/>
            </a:spcAft>
            <a:buChar char="••"/>
          </a:pPr>
          <a:r>
            <a:rPr lang="en-US" sz="1800" kern="1200" dirty="0" smtClean="0">
              <a:latin typeface="+mj-lt"/>
            </a:rPr>
            <a:t>Out of School Group Leader</a:t>
          </a:r>
          <a:endParaRPr lang="en-US" sz="1800" kern="1200" dirty="0">
            <a:latin typeface="+mj-lt"/>
          </a:endParaRPr>
        </a:p>
      </dsp:txBody>
      <dsp:txXfrm rot="-5400000">
        <a:off x="786440" y="1880778"/>
        <a:ext cx="3292711" cy="658966"/>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517571-7399-4A3A-BA5C-B5E8512209B4}" type="datetimeFigureOut">
              <a:rPr lang="en-US" smtClean="0"/>
              <a:pPr/>
              <a:t>8/2/2018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C730A8-6EB7-4FE1-ADBA-DA2F9BACA26D}" type="slidenum">
              <a:rPr lang="en-US" smtClean="0"/>
              <a:pPr/>
              <a:t>‹#›</a:t>
            </a:fld>
            <a:endParaRPr lang="en-US"/>
          </a:p>
        </p:txBody>
      </p:sp>
    </p:spTree>
    <p:extLst>
      <p:ext uri="{BB962C8B-B14F-4D97-AF65-F5344CB8AC3E}">
        <p14:creationId xmlns:p14="http://schemas.microsoft.com/office/powerpoint/2010/main" val="579872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C730A8-6EB7-4FE1-ADBA-DA2F9BACA26D}" type="slidenum">
              <a:rPr lang="en-US" smtClean="0"/>
              <a:pPr/>
              <a:t>39</a:t>
            </a:fld>
            <a:endParaRPr lang="en-US"/>
          </a:p>
        </p:txBody>
      </p:sp>
    </p:spTree>
    <p:extLst>
      <p:ext uri="{BB962C8B-B14F-4D97-AF65-F5344CB8AC3E}">
        <p14:creationId xmlns:p14="http://schemas.microsoft.com/office/powerpoint/2010/main" val="41801091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77000" cy="1371600"/>
          </a:xfrm>
        </p:spPr>
        <p:txBody>
          <a:bodyPr/>
          <a:lstStyle>
            <a:lvl1pPr marL="0" indent="0" algn="ctr">
              <a:buNone/>
              <a:defRPr>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p:txBody>
          <a:bodyPr/>
          <a:lstStyle/>
          <a:p>
            <a:fld id="{474E59BB-5F0F-4968-80E0-CC35AA7B46C2}" type="slidenum">
              <a:rPr lang="en-US" smtClean="0"/>
              <a:pPr/>
              <a:t>‹#›</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5791200"/>
            <a:ext cx="2971800" cy="928688"/>
          </a:xfrm>
          <a:prstGeom prst="rect">
            <a:avLst/>
          </a:prstGeom>
        </p:spPr>
      </p:pic>
    </p:spTree>
    <p:extLst>
      <p:ext uri="{BB962C8B-B14F-4D97-AF65-F5344CB8AC3E}">
        <p14:creationId xmlns:p14="http://schemas.microsoft.com/office/powerpoint/2010/main" val="99921682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474E59BB-5F0F-4968-80E0-CC35AA7B46C2}" type="slidenum">
              <a:rPr lang="en-US" smtClean="0"/>
              <a:pPr/>
              <a:t>‹#›</a:t>
            </a:fld>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5791200"/>
            <a:ext cx="2971800" cy="928688"/>
          </a:xfrm>
          <a:prstGeom prst="rect">
            <a:avLst/>
          </a:prstGeom>
        </p:spPr>
      </p:pic>
    </p:spTree>
    <p:extLst>
      <p:ext uri="{BB962C8B-B14F-4D97-AF65-F5344CB8AC3E}">
        <p14:creationId xmlns:p14="http://schemas.microsoft.com/office/powerpoint/2010/main" val="133484121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1"/>
            <a:ext cx="4038600" cy="3962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3962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7" name="Slide Number Placeholder 6"/>
          <p:cNvSpPr>
            <a:spLocks noGrp="1"/>
          </p:cNvSpPr>
          <p:nvPr>
            <p:ph type="sldNum" sz="quarter" idx="12"/>
          </p:nvPr>
        </p:nvSpPr>
        <p:spPr/>
        <p:txBody>
          <a:bodyPr/>
          <a:lstStyle/>
          <a:p>
            <a:fld id="{474E59BB-5F0F-4968-80E0-CC35AA7B46C2}" type="slidenum">
              <a:rPr lang="en-US" smtClean="0"/>
              <a:pPr/>
              <a:t>‹#›</a:t>
            </a:fld>
            <a:endParaRPr lang="en-US"/>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7400" y="5791200"/>
            <a:ext cx="2968625"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27436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4E59BB-5F0F-4968-80E0-CC35AA7B46C2}" type="slidenum">
              <a:rPr lang="en-US" smtClean="0"/>
              <a:pPr/>
              <a:t>‹#›</a:t>
            </a:fld>
            <a:endParaRPr lang="en-US"/>
          </a:p>
        </p:txBody>
      </p:sp>
    </p:spTree>
    <p:extLst>
      <p:ext uri="{BB962C8B-B14F-4D97-AF65-F5344CB8AC3E}">
        <p14:creationId xmlns:p14="http://schemas.microsoft.com/office/powerpoint/2010/main" val="3199257560"/>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Lst>
  <p:timing>
    <p:tnLst>
      <p:par>
        <p:cTn id="1" dur="indefinite" restart="never" nodeType="tmRoot"/>
      </p:par>
    </p:tnLst>
  </p:timing>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wmf"/><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3.xml"/><Relationship Id="rId5" Type="http://schemas.openxmlformats.org/officeDocument/2006/relationships/image" Target="../media/image3.jpe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childcarechoicesofboston.org/" TargetMode="External"/><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39.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3.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3.xml"/><Relationship Id="rId5" Type="http://schemas.openxmlformats.org/officeDocument/2006/relationships/image" Target="../media/image3.jpeg"/><Relationship Id="rId4" Type="http://schemas.openxmlformats.org/officeDocument/2006/relationships/image" Target="../media/image71.jpeg"/></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3.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48200" y="1066800"/>
            <a:ext cx="4267200" cy="1527175"/>
          </a:xfrm>
        </p:spPr>
        <p:txBody>
          <a:bodyPr>
            <a:noAutofit/>
          </a:bodyPr>
          <a:lstStyle/>
          <a:p>
            <a:r>
              <a:rPr lang="en-US" sz="6000" dirty="0" smtClean="0"/>
              <a:t>A Life Spent </a:t>
            </a:r>
            <a:r>
              <a:rPr lang="en-US" sz="6000" dirty="0"/>
              <a:t>w</a:t>
            </a:r>
            <a:r>
              <a:rPr lang="en-US" sz="6000" dirty="0" smtClean="0"/>
              <a:t>ith Children</a:t>
            </a:r>
            <a:endParaRPr lang="en-US" sz="6000" dirty="0"/>
          </a:p>
        </p:txBody>
      </p:sp>
      <p:sp>
        <p:nvSpPr>
          <p:cNvPr id="3" name="Subtitle 2"/>
          <p:cNvSpPr>
            <a:spLocks noGrp="1"/>
          </p:cNvSpPr>
          <p:nvPr>
            <p:ph type="subTitle" idx="1"/>
          </p:nvPr>
        </p:nvSpPr>
        <p:spPr>
          <a:xfrm>
            <a:off x="4876800" y="3429000"/>
            <a:ext cx="3886200" cy="1934554"/>
          </a:xfrm>
        </p:spPr>
        <p:txBody>
          <a:bodyPr>
            <a:noAutofit/>
          </a:bodyPr>
          <a:lstStyle/>
          <a:p>
            <a:r>
              <a:rPr lang="en-US" dirty="0" smtClean="0"/>
              <a:t>Careers in Early Education and Care and Out of School Time </a:t>
            </a:r>
            <a:endParaRPr lang="en-US" dirty="0"/>
          </a:p>
        </p:txBody>
      </p:sp>
      <p:pic>
        <p:nvPicPr>
          <p:cNvPr id="1026" name="Picture 2" descr="ENBMosaic_COLOR"/>
          <p:cNvPicPr>
            <a:picLocks noChangeAspect="1" noChangeArrowheads="1"/>
          </p:cNvPicPr>
          <p:nvPr/>
        </p:nvPicPr>
        <p:blipFill>
          <a:blip r:embed="rId2" cstate="print"/>
          <a:srcRect/>
          <a:stretch>
            <a:fillRect/>
          </a:stretch>
        </p:blipFill>
        <p:spPr bwMode="auto">
          <a:xfrm>
            <a:off x="1219200" y="5867794"/>
            <a:ext cx="3151188" cy="753037"/>
          </a:xfrm>
          <a:prstGeom prst="rect">
            <a:avLst/>
          </a:prstGeom>
          <a:noFill/>
        </p:spPr>
      </p:pic>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t="5663" b="12146"/>
          <a:stretch/>
        </p:blipFill>
        <p:spPr>
          <a:xfrm>
            <a:off x="435279" y="381000"/>
            <a:ext cx="4182229" cy="5134954"/>
          </a:xfrm>
          <a:prstGeom prst="rect">
            <a:avLst/>
          </a:prstGeom>
        </p:spPr>
      </p:pic>
    </p:spTree>
    <p:extLst>
      <p:ext uri="{BB962C8B-B14F-4D97-AF65-F5344CB8AC3E}">
        <p14:creationId xmlns:p14="http://schemas.microsoft.com/office/powerpoint/2010/main" val="10446163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a</a:t>
            </a:r>
            <a:r>
              <a:rPr lang="en-US" dirty="0" smtClean="0"/>
              <a:t>re </a:t>
            </a:r>
            <a:r>
              <a:rPr lang="en-US" dirty="0"/>
              <a:t>the j</a:t>
            </a:r>
            <a:r>
              <a:rPr lang="en-US" dirty="0" smtClean="0"/>
              <a:t>obs </a:t>
            </a:r>
            <a:r>
              <a:rPr lang="en-US" dirty="0"/>
              <a:t>in the field</a:t>
            </a:r>
            <a:r>
              <a:rPr lang="en-US" dirty="0" smtClean="0"/>
              <a:t>?</a:t>
            </a:r>
            <a:endParaRPr lang="en-US" dirty="0"/>
          </a:p>
        </p:txBody>
      </p:sp>
      <p:sp>
        <p:nvSpPr>
          <p:cNvPr id="3" name="Content Placeholder 2"/>
          <p:cNvSpPr>
            <a:spLocks noGrp="1"/>
          </p:cNvSpPr>
          <p:nvPr>
            <p:ph idx="1"/>
          </p:nvPr>
        </p:nvSpPr>
        <p:spPr/>
        <p:txBody>
          <a:bodyPr>
            <a:normAutofit/>
          </a:bodyPr>
          <a:lstStyle/>
          <a:p>
            <a:pPr marL="0" indent="0">
              <a:buNone/>
            </a:pPr>
            <a:r>
              <a:rPr lang="en-US" dirty="0"/>
              <a:t>There are many opportunities in many </a:t>
            </a:r>
            <a:r>
              <a:rPr lang="en-US" dirty="0" smtClean="0"/>
              <a:t>settings</a:t>
            </a:r>
            <a:r>
              <a:rPr lang="en-US" dirty="0"/>
              <a:t>.</a:t>
            </a:r>
            <a:endParaRPr lang="en-US" dirty="0" smtClean="0"/>
          </a:p>
          <a:p>
            <a:r>
              <a:rPr lang="en-US" dirty="0" smtClean="0"/>
              <a:t>Family </a:t>
            </a:r>
            <a:r>
              <a:rPr lang="en-US" dirty="0"/>
              <a:t>c</a:t>
            </a:r>
            <a:r>
              <a:rPr lang="en-US" dirty="0" smtClean="0"/>
              <a:t>hild care</a:t>
            </a:r>
          </a:p>
          <a:p>
            <a:r>
              <a:rPr lang="en-US" dirty="0" smtClean="0"/>
              <a:t>Center </a:t>
            </a:r>
            <a:r>
              <a:rPr lang="en-US" dirty="0"/>
              <a:t>b</a:t>
            </a:r>
            <a:r>
              <a:rPr lang="en-US" dirty="0" smtClean="0"/>
              <a:t>ased care</a:t>
            </a:r>
          </a:p>
          <a:p>
            <a:r>
              <a:rPr lang="en-US" dirty="0" smtClean="0"/>
              <a:t>Head start</a:t>
            </a:r>
          </a:p>
          <a:p>
            <a:r>
              <a:rPr lang="en-US" dirty="0" smtClean="0"/>
              <a:t>Elementary schools</a:t>
            </a:r>
          </a:p>
          <a:p>
            <a:r>
              <a:rPr lang="en-US" dirty="0" smtClean="0"/>
              <a:t>Out </a:t>
            </a:r>
            <a:r>
              <a:rPr lang="en-US" dirty="0"/>
              <a:t>of </a:t>
            </a:r>
            <a:r>
              <a:rPr lang="en-US" dirty="0" smtClean="0"/>
              <a:t>school </a:t>
            </a:r>
            <a:r>
              <a:rPr lang="en-US" dirty="0"/>
              <a:t>p</a:t>
            </a:r>
            <a:r>
              <a:rPr lang="en-US" dirty="0" smtClean="0"/>
              <a:t>rograms</a:t>
            </a:r>
            <a:endParaRPr lang="en-US" dirty="0"/>
          </a:p>
          <a:p>
            <a:endParaRPr lang="en-US" dirty="0"/>
          </a:p>
        </p:txBody>
      </p:sp>
      <p:pic>
        <p:nvPicPr>
          <p:cNvPr id="4" name="Picture 2" descr="ENBMosaic_COLOR"/>
          <p:cNvPicPr>
            <a:picLocks noChangeAspect="1" noChangeArrowheads="1"/>
          </p:cNvPicPr>
          <p:nvPr/>
        </p:nvPicPr>
        <p:blipFill>
          <a:blip r:embed="rId2" cstate="print"/>
          <a:srcRect/>
          <a:stretch>
            <a:fillRect/>
          </a:stretch>
        </p:blipFill>
        <p:spPr bwMode="auto">
          <a:xfrm>
            <a:off x="304800" y="5715000"/>
            <a:ext cx="4065588" cy="971550"/>
          </a:xfrm>
          <a:prstGeom prst="rect">
            <a:avLst/>
          </a:prstGeom>
          <a:noFill/>
        </p:spPr>
      </p:pic>
    </p:spTree>
    <p:extLst>
      <p:ext uri="{BB962C8B-B14F-4D97-AF65-F5344CB8AC3E}">
        <p14:creationId xmlns:p14="http://schemas.microsoft.com/office/powerpoint/2010/main" val="36205702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a:t>
            </a:r>
            <a:r>
              <a:rPr lang="en-US" dirty="0" smtClean="0"/>
              <a:t>family child </a:t>
            </a:r>
            <a:r>
              <a:rPr lang="en-US" dirty="0"/>
              <a:t>c</a:t>
            </a:r>
            <a:r>
              <a:rPr lang="en-US" dirty="0" smtClean="0"/>
              <a:t>are?</a:t>
            </a:r>
            <a:endParaRPr lang="en-US" dirty="0"/>
          </a:p>
        </p:txBody>
      </p:sp>
      <p:sp>
        <p:nvSpPr>
          <p:cNvPr id="3" name="Content Placeholder 2"/>
          <p:cNvSpPr>
            <a:spLocks noGrp="1"/>
          </p:cNvSpPr>
          <p:nvPr>
            <p:ph sz="half" idx="1"/>
          </p:nvPr>
        </p:nvSpPr>
        <p:spPr>
          <a:xfrm>
            <a:off x="457200" y="1600201"/>
            <a:ext cx="4419600" cy="4114799"/>
          </a:xfrm>
        </p:spPr>
        <p:txBody>
          <a:bodyPr>
            <a:normAutofit/>
          </a:bodyPr>
          <a:lstStyle/>
          <a:p>
            <a:pPr marL="0" indent="0">
              <a:buNone/>
            </a:pPr>
            <a:r>
              <a:rPr lang="en-US" sz="3200" dirty="0"/>
              <a:t>Family </a:t>
            </a:r>
            <a:r>
              <a:rPr lang="en-US" sz="3200" dirty="0" smtClean="0"/>
              <a:t>child </a:t>
            </a:r>
            <a:r>
              <a:rPr lang="en-US" sz="3200" dirty="0"/>
              <a:t>c</a:t>
            </a:r>
            <a:r>
              <a:rPr lang="en-US" sz="3200" dirty="0" smtClean="0"/>
              <a:t>are </a:t>
            </a:r>
            <a:r>
              <a:rPr lang="en-US" sz="3200" dirty="0"/>
              <a:t>is care and education that happens in a home </a:t>
            </a:r>
            <a:r>
              <a:rPr lang="en-US" sz="3200" dirty="0" smtClean="0"/>
              <a:t>setting.</a:t>
            </a:r>
            <a:endParaRPr lang="en-US" sz="3200" dirty="0"/>
          </a:p>
        </p:txBody>
      </p:sp>
      <p:pic>
        <p:nvPicPr>
          <p:cNvPr id="4" name="Picture 3" descr="\\2003server\share\PUBLIC\FCC\Picture\P10001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2590800"/>
            <a:ext cx="4014530" cy="25856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NBMosaic_COLOR"/>
          <p:cNvPicPr>
            <a:picLocks noChangeAspect="1" noChangeArrowheads="1"/>
          </p:cNvPicPr>
          <p:nvPr/>
        </p:nvPicPr>
        <p:blipFill>
          <a:blip r:embed="rId3" cstate="print"/>
          <a:srcRect/>
          <a:stretch>
            <a:fillRect/>
          </a:stretch>
        </p:blipFill>
        <p:spPr bwMode="auto">
          <a:xfrm>
            <a:off x="304800" y="5715000"/>
            <a:ext cx="4065588" cy="971550"/>
          </a:xfrm>
          <a:prstGeom prst="rect">
            <a:avLst/>
          </a:prstGeom>
          <a:noFill/>
        </p:spPr>
      </p:pic>
    </p:spTree>
    <p:extLst>
      <p:ext uri="{BB962C8B-B14F-4D97-AF65-F5344CB8AC3E}">
        <p14:creationId xmlns:p14="http://schemas.microsoft.com/office/powerpoint/2010/main" val="4387211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does it take to become a </a:t>
            </a:r>
            <a:r>
              <a:rPr lang="en-US" dirty="0"/>
              <a:t>f</a:t>
            </a:r>
            <a:r>
              <a:rPr lang="en-US" dirty="0" smtClean="0"/>
              <a:t>amily child </a:t>
            </a:r>
            <a:r>
              <a:rPr lang="en-US" dirty="0"/>
              <a:t>c</a:t>
            </a:r>
            <a:r>
              <a:rPr lang="en-US" dirty="0" smtClean="0"/>
              <a:t>are educator?  </a:t>
            </a:r>
            <a:endParaRPr lang="en-US" dirty="0"/>
          </a:p>
        </p:txBody>
      </p:sp>
      <p:sp>
        <p:nvSpPr>
          <p:cNvPr id="3" name="Content Placeholder 2"/>
          <p:cNvSpPr>
            <a:spLocks noGrp="1"/>
          </p:cNvSpPr>
          <p:nvPr>
            <p:ph idx="1"/>
          </p:nvPr>
        </p:nvSpPr>
        <p:spPr>
          <a:xfrm>
            <a:off x="190500" y="1752600"/>
            <a:ext cx="8763000" cy="3962400"/>
          </a:xfrm>
        </p:spPr>
        <p:txBody>
          <a:bodyPr/>
          <a:lstStyle/>
          <a:p>
            <a:pPr marL="0" indent="0" algn="ctr">
              <a:buNone/>
            </a:pPr>
            <a:r>
              <a:rPr lang="en-US" dirty="0" smtClean="0"/>
              <a:t>You </a:t>
            </a:r>
            <a:r>
              <a:rPr lang="en-US" dirty="0"/>
              <a:t>must have some experience caring for </a:t>
            </a:r>
            <a:r>
              <a:rPr lang="en-US" dirty="0" smtClean="0"/>
              <a:t>children.</a:t>
            </a:r>
            <a:endParaRPr lang="en-US" dirty="0"/>
          </a:p>
          <a:p>
            <a:pPr marL="0" indent="0">
              <a:buNone/>
            </a:pPr>
            <a:endParaRPr lang="en-US" dirty="0"/>
          </a:p>
        </p:txBody>
      </p:sp>
      <p:sp>
        <p:nvSpPr>
          <p:cNvPr id="4" name="Rectangle 3"/>
          <p:cNvSpPr/>
          <p:nvPr/>
        </p:nvSpPr>
        <p:spPr>
          <a:xfrm>
            <a:off x="4453217" y="3244334"/>
            <a:ext cx="237566" cy="369332"/>
          </a:xfrm>
          <a:prstGeom prst="rect">
            <a:avLst/>
          </a:prstGeom>
        </p:spPr>
        <p:txBody>
          <a:bodyPr wrap="none">
            <a:spAutoFit/>
          </a:bodyPr>
          <a:lstStyle/>
          <a:p>
            <a:r>
              <a:rPr lang="en-US" dirty="0"/>
              <a:t> </a:t>
            </a:r>
          </a:p>
        </p:txBody>
      </p:sp>
      <p:pic>
        <p:nvPicPr>
          <p:cNvPr id="6" name="Picture 5" descr="\\2003server\share\PUBLIC\FCC\Picture\P100013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970"/>
          <a:stretch/>
        </p:blipFill>
        <p:spPr bwMode="auto">
          <a:xfrm>
            <a:off x="4550229" y="2743199"/>
            <a:ext cx="3510346" cy="242292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066699" y="2743200"/>
            <a:ext cx="3200499" cy="2401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ENBMosaic_COLOR"/>
          <p:cNvPicPr>
            <a:picLocks noChangeAspect="1" noChangeArrowheads="1"/>
          </p:cNvPicPr>
          <p:nvPr/>
        </p:nvPicPr>
        <p:blipFill>
          <a:blip r:embed="rId4" cstate="print"/>
          <a:srcRect/>
          <a:stretch>
            <a:fillRect/>
          </a:stretch>
        </p:blipFill>
        <p:spPr bwMode="auto">
          <a:xfrm>
            <a:off x="304800" y="5715000"/>
            <a:ext cx="4065588" cy="971550"/>
          </a:xfrm>
          <a:prstGeom prst="rect">
            <a:avLst/>
          </a:prstGeom>
          <a:noFill/>
        </p:spPr>
      </p:pic>
    </p:spTree>
    <p:extLst>
      <p:ext uri="{BB962C8B-B14F-4D97-AF65-F5344CB8AC3E}">
        <p14:creationId xmlns:p14="http://schemas.microsoft.com/office/powerpoint/2010/main" val="9561342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You must </a:t>
            </a:r>
            <a:r>
              <a:rPr lang="en-US" dirty="0"/>
              <a:t>p</a:t>
            </a:r>
            <a:r>
              <a:rPr lang="en-US" dirty="0" smtClean="0"/>
              <a:t>articipate in regular trainings </a:t>
            </a:r>
            <a:endParaRPr lang="en-US" dirty="0"/>
          </a:p>
        </p:txBody>
      </p:sp>
      <p:sp>
        <p:nvSpPr>
          <p:cNvPr id="3" name="Content Placeholder 2"/>
          <p:cNvSpPr>
            <a:spLocks noGrp="1"/>
          </p:cNvSpPr>
          <p:nvPr>
            <p:ph idx="1"/>
          </p:nvPr>
        </p:nvSpPr>
        <p:spPr/>
        <p:txBody>
          <a:bodyPr>
            <a:normAutofit fontScale="92500" lnSpcReduction="20000"/>
          </a:bodyPr>
          <a:lstStyle/>
          <a:p>
            <a:pPr marL="514350" indent="-514350" fontAlgn="base">
              <a:buFont typeface="+mj-lt"/>
              <a:buAutoNum type="arabicPeriod"/>
            </a:pPr>
            <a:r>
              <a:rPr lang="en-US" dirty="0"/>
              <a:t>A pre-orientation where you will explore basic licensing requirements and see if this </a:t>
            </a:r>
            <a:r>
              <a:rPr lang="en-US" dirty="0" smtClean="0"/>
              <a:t>field is for </a:t>
            </a:r>
            <a:r>
              <a:rPr lang="en-US" dirty="0"/>
              <a:t>you</a:t>
            </a:r>
          </a:p>
          <a:p>
            <a:pPr marL="514350" indent="-514350" fontAlgn="base">
              <a:buFont typeface="+mj-lt"/>
              <a:buAutoNum type="arabicPeriod"/>
            </a:pPr>
            <a:r>
              <a:rPr lang="en-US" dirty="0"/>
              <a:t>A five hour module before you receive your licensing with ideas about space, </a:t>
            </a:r>
            <a:r>
              <a:rPr lang="en-US" dirty="0" smtClean="0"/>
              <a:t>curriculum, </a:t>
            </a:r>
            <a:r>
              <a:rPr lang="en-US" dirty="0"/>
              <a:t>and beginning your home child care</a:t>
            </a:r>
          </a:p>
          <a:p>
            <a:pPr marL="514350" indent="-514350" fontAlgn="base">
              <a:buFont typeface="+mj-lt"/>
              <a:buAutoNum type="arabicPeriod"/>
            </a:pPr>
            <a:r>
              <a:rPr lang="en-US" dirty="0"/>
              <a:t>A five hour module six months after you are in business that supports you to build a developmentally rich </a:t>
            </a:r>
            <a:r>
              <a:rPr lang="en-US" dirty="0" smtClean="0"/>
              <a:t>curriculu</a:t>
            </a:r>
            <a:r>
              <a:rPr lang="en-US" dirty="0"/>
              <a:t>m</a:t>
            </a:r>
          </a:p>
          <a:p>
            <a:endParaRPr lang="en-US" dirty="0"/>
          </a:p>
        </p:txBody>
      </p:sp>
      <p:pic>
        <p:nvPicPr>
          <p:cNvPr id="4" name="Picture 2" descr="ENBMosaic_COLOR"/>
          <p:cNvPicPr>
            <a:picLocks noChangeAspect="1" noChangeArrowheads="1"/>
          </p:cNvPicPr>
          <p:nvPr/>
        </p:nvPicPr>
        <p:blipFill>
          <a:blip r:embed="rId2" cstate="print"/>
          <a:srcRect/>
          <a:stretch>
            <a:fillRect/>
          </a:stretch>
        </p:blipFill>
        <p:spPr bwMode="auto">
          <a:xfrm>
            <a:off x="304800" y="5715000"/>
            <a:ext cx="4065588" cy="971550"/>
          </a:xfrm>
          <a:prstGeom prst="rect">
            <a:avLst/>
          </a:prstGeom>
          <a:noFill/>
        </p:spPr>
      </p:pic>
    </p:spTree>
    <p:extLst>
      <p:ext uri="{BB962C8B-B14F-4D97-AF65-F5344CB8AC3E}">
        <p14:creationId xmlns:p14="http://schemas.microsoft.com/office/powerpoint/2010/main" val="35945731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else?</a:t>
            </a:r>
            <a:endParaRPr lang="en-US" dirty="0"/>
          </a:p>
        </p:txBody>
      </p:sp>
      <p:sp>
        <p:nvSpPr>
          <p:cNvPr id="3" name="Content Placeholder 2"/>
          <p:cNvSpPr>
            <a:spLocks noGrp="1"/>
          </p:cNvSpPr>
          <p:nvPr>
            <p:ph idx="1"/>
          </p:nvPr>
        </p:nvSpPr>
        <p:spPr/>
        <p:txBody>
          <a:bodyPr>
            <a:normAutofit lnSpcReduction="10000"/>
          </a:bodyPr>
          <a:lstStyle/>
          <a:p>
            <a:r>
              <a:rPr lang="en-US" sz="3000" dirty="0" smtClean="0"/>
              <a:t>You </a:t>
            </a:r>
            <a:r>
              <a:rPr lang="en-US" sz="3000" dirty="0"/>
              <a:t>must prove that you have no criminal or abuse record and there is no one who lives with you that has such a </a:t>
            </a:r>
            <a:r>
              <a:rPr lang="en-US" sz="3000" dirty="0" smtClean="0"/>
              <a:t>record.</a:t>
            </a:r>
          </a:p>
          <a:p>
            <a:r>
              <a:rPr lang="en-US" sz="3000" dirty="0"/>
              <a:t>You must be healthy and fit to care for children</a:t>
            </a:r>
            <a:r>
              <a:rPr lang="en-US" sz="3000" dirty="0" smtClean="0"/>
              <a:t>.</a:t>
            </a:r>
          </a:p>
          <a:p>
            <a:r>
              <a:rPr lang="en-US" sz="3000" dirty="0"/>
              <a:t>You must learn first aid and </a:t>
            </a:r>
            <a:r>
              <a:rPr lang="en-US" sz="3000" dirty="0" smtClean="0"/>
              <a:t>CPR.</a:t>
            </a:r>
          </a:p>
          <a:p>
            <a:r>
              <a:rPr lang="en-US" sz="3000" dirty="0"/>
              <a:t>You must </a:t>
            </a:r>
            <a:r>
              <a:rPr lang="en-US" sz="3000" dirty="0" smtClean="0"/>
              <a:t>participate </a:t>
            </a:r>
            <a:r>
              <a:rPr lang="en-US" sz="3000" dirty="0"/>
              <a:t>in regular training to learn about children, curriculum, </a:t>
            </a:r>
            <a:r>
              <a:rPr lang="en-US" sz="3000" dirty="0" smtClean="0"/>
              <a:t>families, </a:t>
            </a:r>
            <a:r>
              <a:rPr lang="en-US" sz="3000" dirty="0"/>
              <a:t>and running a successful family child care business</a:t>
            </a:r>
            <a:r>
              <a:rPr lang="en-US" sz="3000" dirty="0" smtClean="0"/>
              <a:t>.</a:t>
            </a:r>
            <a:endParaRPr lang="en-US" sz="3000" dirty="0"/>
          </a:p>
          <a:p>
            <a:endParaRPr lang="en-US" dirty="0"/>
          </a:p>
          <a:p>
            <a:endParaRPr lang="en-US" dirty="0"/>
          </a:p>
        </p:txBody>
      </p:sp>
      <p:pic>
        <p:nvPicPr>
          <p:cNvPr id="4" name="Picture 3" descr="C:\Users\kathy.cheng\AppData\Local\Microsoft\Windows\Temporary Internet Files\Content.IE5\4NZ6SAEO\MC900390722[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5545723"/>
            <a:ext cx="1324665" cy="8610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1806" y="222640"/>
            <a:ext cx="83820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4833255"/>
            <a:ext cx="167341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 y="126376"/>
            <a:ext cx="1371600" cy="1353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ENBMosaic_COLOR"/>
          <p:cNvPicPr>
            <a:picLocks noChangeAspect="1" noChangeArrowheads="1"/>
          </p:cNvPicPr>
          <p:nvPr/>
        </p:nvPicPr>
        <p:blipFill>
          <a:blip r:embed="rId6" cstate="print"/>
          <a:srcRect/>
          <a:stretch>
            <a:fillRect/>
          </a:stretch>
        </p:blipFill>
        <p:spPr bwMode="auto">
          <a:xfrm>
            <a:off x="304800" y="5715000"/>
            <a:ext cx="4065588" cy="971550"/>
          </a:xfrm>
          <a:prstGeom prst="rect">
            <a:avLst/>
          </a:prstGeom>
          <a:noFill/>
        </p:spPr>
      </p:pic>
    </p:spTree>
    <p:extLst>
      <p:ext uri="{BB962C8B-B14F-4D97-AF65-F5344CB8AC3E}">
        <p14:creationId xmlns:p14="http://schemas.microsoft.com/office/powerpoint/2010/main" val="18686663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does it take to be successful?</a:t>
            </a:r>
          </a:p>
        </p:txBody>
      </p:sp>
      <p:sp>
        <p:nvSpPr>
          <p:cNvPr id="3" name="Content Placeholder 2"/>
          <p:cNvSpPr>
            <a:spLocks noGrp="1"/>
          </p:cNvSpPr>
          <p:nvPr>
            <p:ph sz="half" idx="1"/>
          </p:nvPr>
        </p:nvSpPr>
        <p:spPr/>
        <p:txBody>
          <a:bodyPr/>
          <a:lstStyle/>
          <a:p>
            <a:pPr marL="0" indent="0">
              <a:buNone/>
            </a:pPr>
            <a:r>
              <a:rPr lang="en-US" sz="3200" dirty="0"/>
              <a:t>You need to be a smart business person because family child care is a business and you want to make a decent living.</a:t>
            </a:r>
          </a:p>
          <a:p>
            <a:pPr marL="0" indent="0">
              <a:buNone/>
            </a:pPr>
            <a:endParaRPr lang="en-US"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1828800"/>
            <a:ext cx="345107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ENBMosaic_COLOR"/>
          <p:cNvPicPr>
            <a:picLocks noChangeAspect="1" noChangeArrowheads="1"/>
          </p:cNvPicPr>
          <p:nvPr/>
        </p:nvPicPr>
        <p:blipFill>
          <a:blip r:embed="rId3" cstate="print"/>
          <a:srcRect/>
          <a:stretch>
            <a:fillRect/>
          </a:stretch>
        </p:blipFill>
        <p:spPr bwMode="auto">
          <a:xfrm>
            <a:off x="304800" y="5715000"/>
            <a:ext cx="4065588" cy="971550"/>
          </a:xfrm>
          <a:prstGeom prst="rect">
            <a:avLst/>
          </a:prstGeom>
          <a:noFill/>
        </p:spPr>
      </p:pic>
    </p:spTree>
    <p:extLst>
      <p:ext uri="{BB962C8B-B14F-4D97-AF65-F5344CB8AC3E}">
        <p14:creationId xmlns:p14="http://schemas.microsoft.com/office/powerpoint/2010/main" val="34488666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else?</a:t>
            </a:r>
            <a:endParaRPr lang="en-US" dirty="0"/>
          </a:p>
        </p:txBody>
      </p:sp>
      <p:sp>
        <p:nvSpPr>
          <p:cNvPr id="3" name="Content Placeholder 2"/>
          <p:cNvSpPr>
            <a:spLocks noGrp="1"/>
          </p:cNvSpPr>
          <p:nvPr>
            <p:ph sz="half" idx="1"/>
          </p:nvPr>
        </p:nvSpPr>
        <p:spPr>
          <a:xfrm>
            <a:off x="457200" y="1600201"/>
            <a:ext cx="4267200" cy="3962399"/>
          </a:xfrm>
        </p:spPr>
        <p:txBody>
          <a:bodyPr/>
          <a:lstStyle/>
          <a:p>
            <a:r>
              <a:rPr lang="en-US" sz="3200" dirty="0"/>
              <a:t>You must be energetic to care for children </a:t>
            </a:r>
            <a:r>
              <a:rPr lang="en-US" sz="3200" dirty="0" smtClean="0"/>
              <a:t>all day.</a:t>
            </a:r>
          </a:p>
          <a:p>
            <a:r>
              <a:rPr lang="en-US" sz="3200" dirty="0" smtClean="0"/>
              <a:t>It is important to be a </a:t>
            </a:r>
            <a:r>
              <a:rPr lang="en-US" sz="3200" dirty="0"/>
              <a:t>person that people trust and </a:t>
            </a:r>
            <a:r>
              <a:rPr lang="en-US" sz="3200" dirty="0" smtClean="0"/>
              <a:t>like. Be </a:t>
            </a:r>
            <a:r>
              <a:rPr lang="en-US" sz="3200" dirty="0"/>
              <a:t>friendly and </a:t>
            </a:r>
            <a:r>
              <a:rPr lang="en-US" sz="3200" dirty="0" smtClean="0"/>
              <a:t>caring.</a:t>
            </a:r>
            <a:endParaRPr lang="en-US" sz="3200" dirty="0"/>
          </a:p>
          <a:p>
            <a:endParaRPr lang="en-US" dirty="0"/>
          </a:p>
          <a:p>
            <a:pPr marL="0" indent="0">
              <a:buNone/>
            </a:pPr>
            <a:endParaRPr lang="en-US"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1295400"/>
            <a:ext cx="2438400" cy="1829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030"/>
          <a:stretch/>
        </p:blipFill>
        <p:spPr bwMode="auto">
          <a:xfrm>
            <a:off x="5020547" y="3276600"/>
            <a:ext cx="1989853" cy="2497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7126" y="3276600"/>
            <a:ext cx="1512646" cy="2422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ENBMosaic_COLOR"/>
          <p:cNvPicPr>
            <a:picLocks noChangeAspect="1" noChangeArrowheads="1"/>
          </p:cNvPicPr>
          <p:nvPr/>
        </p:nvPicPr>
        <p:blipFill>
          <a:blip r:embed="rId5" cstate="print"/>
          <a:srcRect/>
          <a:stretch>
            <a:fillRect/>
          </a:stretch>
        </p:blipFill>
        <p:spPr bwMode="auto">
          <a:xfrm>
            <a:off x="304800" y="5715000"/>
            <a:ext cx="4065588" cy="971550"/>
          </a:xfrm>
          <a:prstGeom prst="rect">
            <a:avLst/>
          </a:prstGeom>
          <a:noFill/>
        </p:spPr>
      </p:pic>
    </p:spTree>
    <p:extLst>
      <p:ext uri="{BB962C8B-B14F-4D97-AF65-F5344CB8AC3E}">
        <p14:creationId xmlns:p14="http://schemas.microsoft.com/office/powerpoint/2010/main" val="13807570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It is necessary to </a:t>
            </a:r>
            <a:r>
              <a:rPr lang="en-US" dirty="0" smtClean="0"/>
              <a:t>have…</a:t>
            </a:r>
            <a:endParaRPr lang="en-US" dirty="0"/>
          </a:p>
        </p:txBody>
      </p:sp>
      <p:sp>
        <p:nvSpPr>
          <p:cNvPr id="3" name="Content Placeholder 2"/>
          <p:cNvSpPr>
            <a:spLocks noGrp="1"/>
          </p:cNvSpPr>
          <p:nvPr>
            <p:ph idx="1"/>
          </p:nvPr>
        </p:nvSpPr>
        <p:spPr/>
        <p:txBody>
          <a:bodyPr/>
          <a:lstStyle/>
          <a:p>
            <a:r>
              <a:rPr lang="en-US" dirty="0"/>
              <a:t>A </a:t>
            </a:r>
            <a:r>
              <a:rPr lang="en-US" dirty="0" smtClean="0"/>
              <a:t>home or apartment </a:t>
            </a:r>
            <a:r>
              <a:rPr lang="en-US" dirty="0"/>
              <a:t>that is safe for children with enough </a:t>
            </a:r>
            <a:r>
              <a:rPr lang="en-US" dirty="0" smtClean="0"/>
              <a:t>room and permission </a:t>
            </a:r>
            <a:r>
              <a:rPr lang="en-US" dirty="0"/>
              <a:t>from your </a:t>
            </a:r>
            <a:r>
              <a:rPr lang="en-US" dirty="0" smtClean="0"/>
              <a:t>landlord or condo association </a:t>
            </a:r>
            <a:r>
              <a:rPr lang="en-US" dirty="0"/>
              <a:t>and/or family to become a licensed </a:t>
            </a:r>
            <a:r>
              <a:rPr lang="en-US" dirty="0" smtClean="0"/>
              <a:t>home.</a:t>
            </a:r>
            <a:endParaRPr lang="en-US" dirty="0"/>
          </a:p>
          <a:p>
            <a:pPr marL="0" indent="0">
              <a:buNone/>
            </a:pPr>
            <a:endParaRPr lang="en-US"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3421642"/>
            <a:ext cx="3048000" cy="2282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ENBMosaic_COLOR"/>
          <p:cNvPicPr>
            <a:picLocks noChangeAspect="1" noChangeArrowheads="1"/>
          </p:cNvPicPr>
          <p:nvPr/>
        </p:nvPicPr>
        <p:blipFill>
          <a:blip r:embed="rId3" cstate="print"/>
          <a:srcRect/>
          <a:stretch>
            <a:fillRect/>
          </a:stretch>
        </p:blipFill>
        <p:spPr bwMode="auto">
          <a:xfrm>
            <a:off x="304800" y="5715000"/>
            <a:ext cx="4065588" cy="971550"/>
          </a:xfrm>
          <a:prstGeom prst="rect">
            <a:avLst/>
          </a:prstGeom>
          <a:noFill/>
        </p:spPr>
      </p:pic>
    </p:spTree>
    <p:extLst>
      <p:ext uri="{BB962C8B-B14F-4D97-AF65-F5344CB8AC3E}">
        <p14:creationId xmlns:p14="http://schemas.microsoft.com/office/powerpoint/2010/main" val="1619372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You need to </a:t>
            </a:r>
            <a:r>
              <a:rPr lang="en-US" dirty="0" smtClean="0"/>
              <a:t>be able to: </a:t>
            </a:r>
            <a:endParaRPr lang="en-US" dirty="0"/>
          </a:p>
        </p:txBody>
      </p:sp>
      <p:sp>
        <p:nvSpPr>
          <p:cNvPr id="3" name="Content Placeholder 2"/>
          <p:cNvSpPr>
            <a:spLocks noGrp="1"/>
          </p:cNvSpPr>
          <p:nvPr>
            <p:ph idx="1"/>
          </p:nvPr>
        </p:nvSpPr>
        <p:spPr/>
        <p:txBody>
          <a:bodyPr>
            <a:normAutofit/>
          </a:bodyPr>
          <a:lstStyle/>
          <a:p>
            <a:pPr fontAlgn="base"/>
            <a:r>
              <a:rPr lang="en-US" dirty="0" smtClean="0"/>
              <a:t>cook</a:t>
            </a:r>
            <a:endParaRPr lang="en-US" dirty="0"/>
          </a:p>
          <a:p>
            <a:pPr fontAlgn="base"/>
            <a:r>
              <a:rPr lang="en-US" dirty="0"/>
              <a:t>k</a:t>
            </a:r>
            <a:r>
              <a:rPr lang="en-US" dirty="0" smtClean="0"/>
              <a:t>eep </a:t>
            </a:r>
            <a:r>
              <a:rPr lang="en-US" dirty="0"/>
              <a:t>a clean and healthy home</a:t>
            </a:r>
          </a:p>
          <a:p>
            <a:pPr fontAlgn="base"/>
            <a:r>
              <a:rPr lang="en-US" dirty="0"/>
              <a:t>p</a:t>
            </a:r>
            <a:r>
              <a:rPr lang="en-US" dirty="0" smtClean="0"/>
              <a:t>lan </a:t>
            </a:r>
            <a:r>
              <a:rPr lang="en-US" dirty="0"/>
              <a:t>fun learning activities </a:t>
            </a:r>
          </a:p>
          <a:p>
            <a:pPr fontAlgn="base"/>
            <a:r>
              <a:rPr lang="en-US" dirty="0"/>
              <a:t>k</a:t>
            </a:r>
            <a:r>
              <a:rPr lang="en-US" dirty="0" smtClean="0"/>
              <a:t>eep </a:t>
            </a:r>
            <a:r>
              <a:rPr lang="en-US" dirty="0"/>
              <a:t>children’s records</a:t>
            </a:r>
          </a:p>
          <a:p>
            <a:pPr fontAlgn="base"/>
            <a:r>
              <a:rPr lang="en-US" dirty="0"/>
              <a:t>m</a:t>
            </a:r>
            <a:r>
              <a:rPr lang="en-US" dirty="0" smtClean="0"/>
              <a:t>aintain </a:t>
            </a:r>
            <a:r>
              <a:rPr lang="en-US" dirty="0"/>
              <a:t>a good relationship with parents</a:t>
            </a:r>
          </a:p>
          <a:p>
            <a:pPr fontAlgn="base"/>
            <a:r>
              <a:rPr lang="en-US" dirty="0"/>
              <a:t>r</a:t>
            </a:r>
            <a:r>
              <a:rPr lang="en-US" dirty="0" smtClean="0"/>
              <a:t>un </a:t>
            </a:r>
            <a:r>
              <a:rPr lang="en-US" dirty="0"/>
              <a:t>a profitable </a:t>
            </a:r>
            <a:r>
              <a:rPr lang="en-US" dirty="0" smtClean="0"/>
              <a:t>business</a:t>
            </a:r>
            <a:endParaRPr lang="en-US" dirty="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200" y="4495800"/>
            <a:ext cx="1304687" cy="1389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2057400"/>
            <a:ext cx="188595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ENBMosaic_COLOR"/>
          <p:cNvPicPr>
            <a:picLocks noChangeAspect="1" noChangeArrowheads="1"/>
          </p:cNvPicPr>
          <p:nvPr/>
        </p:nvPicPr>
        <p:blipFill>
          <a:blip r:embed="rId4" cstate="print"/>
          <a:srcRect/>
          <a:stretch>
            <a:fillRect/>
          </a:stretch>
        </p:blipFill>
        <p:spPr bwMode="auto">
          <a:xfrm>
            <a:off x="304800" y="5715000"/>
            <a:ext cx="4065588" cy="971550"/>
          </a:xfrm>
          <a:prstGeom prst="rect">
            <a:avLst/>
          </a:prstGeom>
          <a:noFill/>
        </p:spPr>
      </p:pic>
    </p:spTree>
    <p:extLst>
      <p:ext uri="{BB962C8B-B14F-4D97-AF65-F5344CB8AC3E}">
        <p14:creationId xmlns:p14="http://schemas.microsoft.com/office/powerpoint/2010/main" val="445090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Other roles in f</a:t>
            </a:r>
            <a:r>
              <a:rPr lang="en-US" dirty="0" smtClean="0"/>
              <a:t>amily child </a:t>
            </a:r>
            <a:r>
              <a:rPr lang="en-US" dirty="0"/>
              <a:t>c</a:t>
            </a:r>
            <a:r>
              <a:rPr lang="en-US" dirty="0" smtClean="0"/>
              <a:t>are</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a:t>You can be a </a:t>
            </a:r>
            <a:r>
              <a:rPr lang="en-US" dirty="0" smtClean="0"/>
              <a:t>home </a:t>
            </a:r>
            <a:r>
              <a:rPr lang="en-US" dirty="0"/>
              <a:t>v</a:t>
            </a:r>
            <a:r>
              <a:rPr lang="en-US" dirty="0" smtClean="0"/>
              <a:t>isitor </a:t>
            </a:r>
            <a:r>
              <a:rPr lang="en-US" dirty="0"/>
              <a:t>and help support the licensing of family child care. You will coach and mentor home care educators and plan training and resources to support them and the children they care for in their home. </a:t>
            </a:r>
          </a:p>
          <a:p>
            <a:pPr marL="0" indent="0">
              <a:buNone/>
            </a:pPr>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1229" y="1883229"/>
            <a:ext cx="3771900" cy="3017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ENBMosaic_COLOR"/>
          <p:cNvPicPr>
            <a:picLocks noChangeAspect="1" noChangeArrowheads="1"/>
          </p:cNvPicPr>
          <p:nvPr/>
        </p:nvPicPr>
        <p:blipFill>
          <a:blip r:embed="rId3" cstate="print"/>
          <a:srcRect/>
          <a:stretch>
            <a:fillRect/>
          </a:stretch>
        </p:blipFill>
        <p:spPr bwMode="auto">
          <a:xfrm>
            <a:off x="304800" y="5715000"/>
            <a:ext cx="4065588" cy="971550"/>
          </a:xfrm>
          <a:prstGeom prst="rect">
            <a:avLst/>
          </a:prstGeom>
          <a:noFill/>
        </p:spPr>
      </p:pic>
    </p:spTree>
    <p:extLst>
      <p:ext uri="{BB962C8B-B14F-4D97-AF65-F5344CB8AC3E}">
        <p14:creationId xmlns:p14="http://schemas.microsoft.com/office/powerpoint/2010/main" val="33530163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a:xfrm>
            <a:off x="457200" y="1447800"/>
            <a:ext cx="8229600" cy="4114801"/>
          </a:xfrm>
        </p:spPr>
        <p:txBody>
          <a:bodyPr/>
          <a:lstStyle/>
          <a:p>
            <a:pPr fontAlgn="base"/>
            <a:r>
              <a:rPr lang="en-US" dirty="0"/>
              <a:t>The following presentation was originally developed by Boston Chinatown Neighborhood </a:t>
            </a:r>
            <a:r>
              <a:rPr lang="en-US" dirty="0" smtClean="0"/>
              <a:t>Center, and was adapted by English for New Bostonians.</a:t>
            </a:r>
            <a:endParaRPr lang="en-US" dirty="0"/>
          </a:p>
          <a:p>
            <a:endParaRPr lang="en-US" dirty="0"/>
          </a:p>
        </p:txBody>
      </p:sp>
      <p:sp>
        <p:nvSpPr>
          <p:cNvPr id="4" name="Rectangle 3"/>
          <p:cNvSpPr/>
          <p:nvPr/>
        </p:nvSpPr>
        <p:spPr>
          <a:xfrm>
            <a:off x="4453217" y="3244334"/>
            <a:ext cx="237566" cy="369332"/>
          </a:xfrm>
          <a:prstGeom prst="rect">
            <a:avLst/>
          </a:prstGeom>
        </p:spPr>
        <p:txBody>
          <a:bodyPr wrap="none">
            <a:spAutoFit/>
          </a:bodyPr>
          <a:lstStyle/>
          <a:p>
            <a:r>
              <a:rPr lang="en-US" dirty="0"/>
              <a:t> </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2366" y="3613666"/>
            <a:ext cx="2369634" cy="1833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0783" y="3626470"/>
            <a:ext cx="2324092" cy="1833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ENBMosaic_COLOR"/>
          <p:cNvPicPr>
            <a:picLocks noChangeAspect="1" noChangeArrowheads="1"/>
          </p:cNvPicPr>
          <p:nvPr/>
        </p:nvPicPr>
        <p:blipFill>
          <a:blip r:embed="rId4" cstate="print"/>
          <a:srcRect/>
          <a:stretch>
            <a:fillRect/>
          </a:stretch>
        </p:blipFill>
        <p:spPr bwMode="auto">
          <a:xfrm>
            <a:off x="304800" y="5715000"/>
            <a:ext cx="4065588" cy="971550"/>
          </a:xfrm>
          <a:prstGeom prst="rect">
            <a:avLst/>
          </a:prstGeom>
          <a:noFill/>
        </p:spPr>
      </p:pic>
    </p:spTree>
    <p:extLst>
      <p:ext uri="{BB962C8B-B14F-4D97-AF65-F5344CB8AC3E}">
        <p14:creationId xmlns:p14="http://schemas.microsoft.com/office/powerpoint/2010/main" val="30459808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a:t>
            </a:r>
            <a:r>
              <a:rPr lang="en-US" dirty="0"/>
              <a:t>will I need to be a </a:t>
            </a:r>
            <a:r>
              <a:rPr lang="en-US" dirty="0" smtClean="0"/>
              <a:t>home </a:t>
            </a:r>
            <a:r>
              <a:rPr lang="en-US" dirty="0"/>
              <a:t>v</a:t>
            </a:r>
            <a:r>
              <a:rPr lang="en-US" dirty="0" smtClean="0"/>
              <a:t>isitor</a:t>
            </a:r>
            <a:r>
              <a:rPr lang="en-US" dirty="0"/>
              <a:t>?</a:t>
            </a:r>
          </a:p>
        </p:txBody>
      </p:sp>
      <p:sp>
        <p:nvSpPr>
          <p:cNvPr id="3" name="Content Placeholder 2"/>
          <p:cNvSpPr>
            <a:spLocks noGrp="1"/>
          </p:cNvSpPr>
          <p:nvPr>
            <p:ph idx="1"/>
          </p:nvPr>
        </p:nvSpPr>
        <p:spPr/>
        <p:txBody>
          <a:bodyPr/>
          <a:lstStyle/>
          <a:p>
            <a:r>
              <a:rPr lang="en-US" dirty="0"/>
              <a:t>An early childhood degree (AA or BA)</a:t>
            </a:r>
          </a:p>
          <a:p>
            <a:r>
              <a:rPr lang="en-US" dirty="0"/>
              <a:t>Experience working with children and families</a:t>
            </a:r>
          </a:p>
          <a:p>
            <a:r>
              <a:rPr lang="en-US" dirty="0"/>
              <a:t>Desire to support and work with family child care educators</a:t>
            </a:r>
          </a:p>
          <a:p>
            <a:pPr marL="0" indent="0">
              <a:buNone/>
            </a:pPr>
            <a:endParaRPr lang="en-US" dirty="0"/>
          </a:p>
        </p:txBody>
      </p:sp>
      <p:pic>
        <p:nvPicPr>
          <p:cNvPr id="4" name="Picture 2" descr="ENBMosaic_COLOR"/>
          <p:cNvPicPr>
            <a:picLocks noChangeAspect="1" noChangeArrowheads="1"/>
          </p:cNvPicPr>
          <p:nvPr/>
        </p:nvPicPr>
        <p:blipFill>
          <a:blip r:embed="rId2" cstate="print"/>
          <a:srcRect/>
          <a:stretch>
            <a:fillRect/>
          </a:stretch>
        </p:blipFill>
        <p:spPr bwMode="auto">
          <a:xfrm>
            <a:off x="304800" y="5715000"/>
            <a:ext cx="4065588" cy="971550"/>
          </a:xfrm>
          <a:prstGeom prst="rect">
            <a:avLst/>
          </a:prstGeom>
          <a:noFill/>
        </p:spPr>
      </p:pic>
    </p:spTree>
    <p:extLst>
      <p:ext uri="{BB962C8B-B14F-4D97-AF65-F5344CB8AC3E}">
        <p14:creationId xmlns:p14="http://schemas.microsoft.com/office/powerpoint/2010/main" val="24486936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can I learn more?</a:t>
            </a:r>
            <a:endParaRPr lang="en-US" dirty="0"/>
          </a:p>
        </p:txBody>
      </p:sp>
      <p:sp>
        <p:nvSpPr>
          <p:cNvPr id="3" name="Content Placeholder 2"/>
          <p:cNvSpPr>
            <a:spLocks noGrp="1"/>
          </p:cNvSpPr>
          <p:nvPr>
            <p:ph sz="half" idx="1"/>
          </p:nvPr>
        </p:nvSpPr>
        <p:spPr>
          <a:xfrm>
            <a:off x="152400" y="1371601"/>
            <a:ext cx="4724400" cy="4343400"/>
          </a:xfrm>
        </p:spPr>
        <p:txBody>
          <a:bodyPr>
            <a:normAutofit fontScale="85000" lnSpcReduction="10000"/>
          </a:bodyPr>
          <a:lstStyle/>
          <a:p>
            <a:pPr marL="0" indent="0"/>
            <a:r>
              <a:rPr lang="en-US" dirty="0" smtClean="0"/>
              <a:t>Your local Child Care Resource and Referral Agency  can provide basic information about the licensing process. In Boston, this agency is Child Care Choices. </a:t>
            </a:r>
            <a:r>
              <a:rPr lang="en-US" sz="2400" dirty="0" smtClean="0">
                <a:hlinkClick r:id="rId2"/>
              </a:rPr>
              <a:t>WWW</a:t>
            </a:r>
            <a:r>
              <a:rPr lang="en-US" dirty="0" smtClean="0">
                <a:hlinkClick r:id="rId2"/>
              </a:rPr>
              <a:t>.childcarechoicesofboston.org</a:t>
            </a:r>
            <a:endParaRPr lang="en-US" dirty="0" smtClean="0"/>
          </a:p>
          <a:p>
            <a:pPr marL="0" indent="0"/>
            <a:r>
              <a:rPr lang="en-US" dirty="0" smtClean="0"/>
              <a:t>The Early Education and Care (EEC) website also has information on licensing. In Boston, the local CCR&amp;R is Child Care Choices. </a:t>
            </a:r>
            <a:r>
              <a:rPr lang="en-US" sz="2400" dirty="0" smtClean="0">
                <a:hlinkClick r:id="rId2"/>
              </a:rPr>
              <a:t>WWW</a:t>
            </a:r>
            <a:r>
              <a:rPr lang="en-US" dirty="0" smtClean="0">
                <a:hlinkClick r:id="rId2"/>
              </a:rPr>
              <a:t>.childcarechoicesofboston.org</a:t>
            </a:r>
            <a:endParaRPr lang="en-US" dirty="0" smtClean="0"/>
          </a:p>
          <a:p>
            <a:pPr marL="0" indent="0"/>
            <a:endParaRPr lang="en-US" dirty="0" smtClean="0"/>
          </a:p>
          <a:p>
            <a:pPr marL="0" indent="0"/>
            <a:endParaRPr lang="en-US" dirty="0" smtClean="0"/>
          </a:p>
          <a:p>
            <a:pPr marL="0" indent="0"/>
            <a:endParaRPr lang="en-US" dirty="0" smtClean="0"/>
          </a:p>
          <a:p>
            <a:pPr marL="0" indent="0">
              <a:buNone/>
            </a:pPr>
            <a:endParaRPr lang="en-US" dirty="0" smtClean="0"/>
          </a:p>
          <a:p>
            <a:pPr marL="0" indent="0">
              <a:buNone/>
            </a:pPr>
            <a:endParaRPr lang="en-US" dirty="0" smtClean="0"/>
          </a:p>
          <a:p>
            <a:pPr marL="0" indent="0">
              <a:buNone/>
            </a:pPr>
            <a:endParaRPr lang="en-US" dirty="0"/>
          </a:p>
        </p:txBody>
      </p:sp>
      <p:pic>
        <p:nvPicPr>
          <p:cNvPr id="133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142" t="25751" r="11441" b="9624"/>
          <a:stretch/>
        </p:blipFill>
        <p:spPr bwMode="auto">
          <a:xfrm>
            <a:off x="4887686" y="1727085"/>
            <a:ext cx="3914580" cy="2420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ENBMosaic_COLOR"/>
          <p:cNvPicPr>
            <a:picLocks noChangeAspect="1" noChangeArrowheads="1"/>
          </p:cNvPicPr>
          <p:nvPr/>
        </p:nvPicPr>
        <p:blipFill>
          <a:blip r:embed="rId4" cstate="print"/>
          <a:srcRect/>
          <a:stretch>
            <a:fillRect/>
          </a:stretch>
        </p:blipFill>
        <p:spPr bwMode="auto">
          <a:xfrm>
            <a:off x="304800" y="5715000"/>
            <a:ext cx="4065588" cy="971550"/>
          </a:xfrm>
          <a:prstGeom prst="rect">
            <a:avLst/>
          </a:prstGeom>
          <a:noFill/>
        </p:spPr>
      </p:pic>
    </p:spTree>
    <p:extLst>
      <p:ext uri="{BB962C8B-B14F-4D97-AF65-F5344CB8AC3E}">
        <p14:creationId xmlns:p14="http://schemas.microsoft.com/office/powerpoint/2010/main" val="29116026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Can I get early childhood training in </a:t>
            </a:r>
            <a:r>
              <a:rPr lang="en-US" dirty="0" smtClean="0"/>
              <a:t>other languages?</a:t>
            </a:r>
            <a:endParaRPr lang="en-US" dirty="0"/>
          </a:p>
        </p:txBody>
      </p:sp>
      <p:sp>
        <p:nvSpPr>
          <p:cNvPr id="3" name="Content Placeholder 2"/>
          <p:cNvSpPr>
            <a:spLocks noGrp="1"/>
          </p:cNvSpPr>
          <p:nvPr>
            <p:ph idx="1"/>
          </p:nvPr>
        </p:nvSpPr>
        <p:spPr/>
        <p:txBody>
          <a:bodyPr>
            <a:normAutofit lnSpcReduction="10000"/>
          </a:bodyPr>
          <a:lstStyle/>
          <a:p>
            <a:endParaRPr lang="en-US" dirty="0" smtClean="0"/>
          </a:p>
          <a:p>
            <a:r>
              <a:rPr lang="en-US" dirty="0" smtClean="0"/>
              <a:t>Urban </a:t>
            </a:r>
            <a:r>
              <a:rPr lang="en-US" dirty="0"/>
              <a:t>College </a:t>
            </a:r>
            <a:r>
              <a:rPr lang="en-US" dirty="0" smtClean="0"/>
              <a:t>in Boston offers </a:t>
            </a:r>
            <a:r>
              <a:rPr lang="en-US" dirty="0"/>
              <a:t>child development classes in </a:t>
            </a:r>
            <a:r>
              <a:rPr lang="en-US" dirty="0" smtClean="0"/>
              <a:t>Chinese, Spanish</a:t>
            </a:r>
            <a:r>
              <a:rPr lang="en-US" dirty="0"/>
              <a:t>, </a:t>
            </a:r>
            <a:r>
              <a:rPr lang="en-US" dirty="0" smtClean="0"/>
              <a:t>and </a:t>
            </a:r>
            <a:r>
              <a:rPr lang="en-US" dirty="0"/>
              <a:t>English. </a:t>
            </a:r>
            <a:r>
              <a:rPr lang="en-US" dirty="0" smtClean="0"/>
              <a:t>They also will help you with to enroll and to apply for financial aid.</a:t>
            </a:r>
          </a:p>
          <a:p>
            <a:r>
              <a:rPr lang="en-US" dirty="0" smtClean="0"/>
              <a:t>Many community colleges, like Bunker Hill, offer early childhood education courses, but only in English. </a:t>
            </a:r>
          </a:p>
          <a:p>
            <a:endParaRPr lang="en-US" dirty="0" smtClean="0"/>
          </a:p>
          <a:p>
            <a:endParaRPr lang="en-US" dirty="0"/>
          </a:p>
        </p:txBody>
      </p:sp>
      <p:pic>
        <p:nvPicPr>
          <p:cNvPr id="4" name="Picture 2" descr="ENBMosaic_COLOR"/>
          <p:cNvPicPr>
            <a:picLocks noChangeAspect="1" noChangeArrowheads="1"/>
          </p:cNvPicPr>
          <p:nvPr/>
        </p:nvPicPr>
        <p:blipFill>
          <a:blip r:embed="rId2" cstate="print"/>
          <a:srcRect/>
          <a:stretch>
            <a:fillRect/>
          </a:stretch>
        </p:blipFill>
        <p:spPr bwMode="auto">
          <a:xfrm>
            <a:off x="304800" y="5715000"/>
            <a:ext cx="4065588" cy="971550"/>
          </a:xfrm>
          <a:prstGeom prst="rect">
            <a:avLst/>
          </a:prstGeom>
          <a:noFill/>
        </p:spPr>
      </p:pic>
    </p:spTree>
    <p:extLst>
      <p:ext uri="{BB962C8B-B14F-4D97-AF65-F5344CB8AC3E}">
        <p14:creationId xmlns:p14="http://schemas.microsoft.com/office/powerpoint/2010/main" val="11845261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do you need to work in a child care center?</a:t>
            </a:r>
          </a:p>
        </p:txBody>
      </p:sp>
      <p:sp>
        <p:nvSpPr>
          <p:cNvPr id="3" name="Content Placeholder 2"/>
          <p:cNvSpPr>
            <a:spLocks noGrp="1"/>
          </p:cNvSpPr>
          <p:nvPr>
            <p:ph idx="1"/>
          </p:nvPr>
        </p:nvSpPr>
        <p:spPr/>
        <p:txBody>
          <a:bodyPr/>
          <a:lstStyle/>
          <a:p>
            <a:pPr marL="0" indent="0" algn="ctr">
              <a:buNone/>
            </a:pPr>
            <a:r>
              <a:rPr lang="en-US" dirty="0" smtClean="0"/>
              <a:t>Dependability</a:t>
            </a:r>
            <a:endParaRPr lang="en-US" dirty="0"/>
          </a:p>
        </p:txBody>
      </p:sp>
      <p:pic>
        <p:nvPicPr>
          <p:cNvPr id="1433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565"/>
          <a:stretch/>
        </p:blipFill>
        <p:spPr bwMode="auto">
          <a:xfrm>
            <a:off x="2667000" y="2608713"/>
            <a:ext cx="2971800" cy="2636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S:\Department\Acorn\ACORN Pictures\Photos for publication\P923184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8323" b="2562"/>
          <a:stretch/>
        </p:blipFill>
        <p:spPr bwMode="auto">
          <a:xfrm>
            <a:off x="5857008" y="2601786"/>
            <a:ext cx="2818551" cy="26432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Department\Acorn\ACORN Pictures\Acorn Bunnies 2007\Puppets\100_018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0000"/>
          <a:stretch/>
        </p:blipFill>
        <p:spPr bwMode="auto">
          <a:xfrm>
            <a:off x="408708" y="1968469"/>
            <a:ext cx="2057399" cy="3276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NBMosaic_COLOR"/>
          <p:cNvPicPr>
            <a:picLocks noChangeAspect="1" noChangeArrowheads="1"/>
          </p:cNvPicPr>
          <p:nvPr/>
        </p:nvPicPr>
        <p:blipFill>
          <a:blip r:embed="rId5" cstate="print"/>
          <a:srcRect/>
          <a:stretch>
            <a:fillRect/>
          </a:stretch>
        </p:blipFill>
        <p:spPr bwMode="auto">
          <a:xfrm>
            <a:off x="304800" y="5715000"/>
            <a:ext cx="4065588" cy="971550"/>
          </a:xfrm>
          <a:prstGeom prst="rect">
            <a:avLst/>
          </a:prstGeom>
          <a:noFill/>
        </p:spPr>
      </p:pic>
    </p:spTree>
    <p:extLst>
      <p:ext uri="{BB962C8B-B14F-4D97-AF65-F5344CB8AC3E}">
        <p14:creationId xmlns:p14="http://schemas.microsoft.com/office/powerpoint/2010/main" val="36670263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Interest in young children and how they </a:t>
            </a:r>
            <a:r>
              <a:rPr lang="en-US" dirty="0" smtClean="0"/>
              <a:t>grow</a:t>
            </a:r>
            <a:endParaRPr lang="en-US" dirty="0"/>
          </a:p>
        </p:txBody>
      </p:sp>
      <p:pic>
        <p:nvPicPr>
          <p:cNvPr id="1536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606"/>
          <a:stretch/>
        </p:blipFill>
        <p:spPr bwMode="auto">
          <a:xfrm>
            <a:off x="533400" y="2664691"/>
            <a:ext cx="2877127"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S:\Department\Acorn\ACORN Pictures\Photos for publication\10-16-08 13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15" r="6515"/>
          <a:stretch/>
        </p:blipFill>
        <p:spPr bwMode="auto">
          <a:xfrm>
            <a:off x="3505200" y="2664691"/>
            <a:ext cx="2650836" cy="21272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Department\Acorn\Creative Curriculum  photo\Star\class picture\new class 0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2664691"/>
            <a:ext cx="2209800" cy="21498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NBMosaic_COLOR"/>
          <p:cNvPicPr>
            <a:picLocks noChangeAspect="1" noChangeArrowheads="1"/>
          </p:cNvPicPr>
          <p:nvPr/>
        </p:nvPicPr>
        <p:blipFill>
          <a:blip r:embed="rId5" cstate="print"/>
          <a:srcRect/>
          <a:stretch>
            <a:fillRect/>
          </a:stretch>
        </p:blipFill>
        <p:spPr bwMode="auto">
          <a:xfrm>
            <a:off x="304800" y="5715000"/>
            <a:ext cx="4065588" cy="971550"/>
          </a:xfrm>
          <a:prstGeom prst="rect">
            <a:avLst/>
          </a:prstGeom>
          <a:noFill/>
        </p:spPr>
      </p:pic>
    </p:spTree>
    <p:extLst>
      <p:ext uri="{BB962C8B-B14F-4D97-AF65-F5344CB8AC3E}">
        <p14:creationId xmlns:p14="http://schemas.microsoft.com/office/powerpoint/2010/main" val="18689935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Ability to work in a </a:t>
            </a:r>
            <a:r>
              <a:rPr lang="en-US" dirty="0" smtClean="0"/>
              <a:t>team</a:t>
            </a:r>
            <a:endParaRPr lang="en-US" dirty="0"/>
          </a:p>
        </p:txBody>
      </p:sp>
      <p:pic>
        <p:nvPicPr>
          <p:cNvPr id="4" name="Picture 3" descr="C:\Users\kathy.cheng\Documents\Kathy\Kathy\Photos\Acorn Training\Spring '14 Professional Day\DSC_03322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93"/>
          <a:stretch/>
        </p:blipFill>
        <p:spPr bwMode="auto">
          <a:xfrm>
            <a:off x="794326" y="1905000"/>
            <a:ext cx="3777269" cy="30122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kathy.cheng\Documents\Kathy\Kathy\Photos\Acorn Training\Spring '14 Professional Day\DSC_03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1905000"/>
            <a:ext cx="3667072" cy="30122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NBMosaic_COLOR"/>
          <p:cNvPicPr>
            <a:picLocks noChangeAspect="1" noChangeArrowheads="1"/>
          </p:cNvPicPr>
          <p:nvPr/>
        </p:nvPicPr>
        <p:blipFill>
          <a:blip r:embed="rId4" cstate="print"/>
          <a:srcRect/>
          <a:stretch>
            <a:fillRect/>
          </a:stretch>
        </p:blipFill>
        <p:spPr bwMode="auto">
          <a:xfrm>
            <a:off x="304800" y="5715000"/>
            <a:ext cx="4065588" cy="971550"/>
          </a:xfrm>
          <a:prstGeom prst="rect">
            <a:avLst/>
          </a:prstGeom>
          <a:noFill/>
        </p:spPr>
      </p:pic>
    </p:spTree>
    <p:extLst>
      <p:ext uri="{BB962C8B-B14F-4D97-AF65-F5344CB8AC3E}">
        <p14:creationId xmlns:p14="http://schemas.microsoft.com/office/powerpoint/2010/main" val="39694100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 liking for young </a:t>
            </a:r>
            <a:r>
              <a:rPr lang="en-US" dirty="0" smtClean="0"/>
              <a:t>families</a:t>
            </a:r>
            <a:endParaRPr lang="en-US" dirty="0"/>
          </a:p>
        </p:txBody>
      </p:sp>
      <p:pic>
        <p:nvPicPr>
          <p:cNvPr id="4" name="Picture 3" descr="https://fbcdn-sphotos-f-a.akamaihd.net/hphotos-ak-xpa1/t1.0-9/p417x417/10320433_10152057606262131_6122260016755311295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2057400"/>
            <a:ext cx="3906274" cy="3019850"/>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1254" y="2057400"/>
            <a:ext cx="4025153" cy="301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ENBMosaic_COLOR"/>
          <p:cNvPicPr>
            <a:picLocks noChangeAspect="1" noChangeArrowheads="1"/>
          </p:cNvPicPr>
          <p:nvPr/>
        </p:nvPicPr>
        <p:blipFill>
          <a:blip r:embed="rId4" cstate="print"/>
          <a:srcRect/>
          <a:stretch>
            <a:fillRect/>
          </a:stretch>
        </p:blipFill>
        <p:spPr bwMode="auto">
          <a:xfrm>
            <a:off x="304800" y="5715000"/>
            <a:ext cx="4065588" cy="971550"/>
          </a:xfrm>
          <a:prstGeom prst="rect">
            <a:avLst/>
          </a:prstGeom>
          <a:noFill/>
        </p:spPr>
      </p:pic>
    </p:spTree>
    <p:extLst>
      <p:ext uri="{BB962C8B-B14F-4D97-AF65-F5344CB8AC3E}">
        <p14:creationId xmlns:p14="http://schemas.microsoft.com/office/powerpoint/2010/main" val="28462340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Good communication </a:t>
            </a:r>
            <a:r>
              <a:rPr lang="en-US" dirty="0" smtClean="0"/>
              <a:t>skills</a:t>
            </a:r>
            <a:endParaRPr 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199" y="1676400"/>
            <a:ext cx="4951383" cy="3714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ENBMosaic_COLOR"/>
          <p:cNvPicPr>
            <a:picLocks noChangeAspect="1" noChangeArrowheads="1"/>
          </p:cNvPicPr>
          <p:nvPr/>
        </p:nvPicPr>
        <p:blipFill>
          <a:blip r:embed="rId3" cstate="print"/>
          <a:srcRect/>
          <a:stretch>
            <a:fillRect/>
          </a:stretch>
        </p:blipFill>
        <p:spPr bwMode="auto">
          <a:xfrm>
            <a:off x="304800" y="5715000"/>
            <a:ext cx="4065588" cy="971550"/>
          </a:xfrm>
          <a:prstGeom prst="rect">
            <a:avLst/>
          </a:prstGeom>
          <a:noFill/>
        </p:spPr>
      </p:pic>
    </p:spTree>
    <p:extLst>
      <p:ext uri="{BB962C8B-B14F-4D97-AF65-F5344CB8AC3E}">
        <p14:creationId xmlns:p14="http://schemas.microsoft.com/office/powerpoint/2010/main" val="34025206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Creativity and playfulness</a:t>
            </a:r>
            <a:endParaRPr lang="en-US" dirty="0"/>
          </a:p>
        </p:txBody>
      </p:sp>
      <p:pic>
        <p:nvPicPr>
          <p:cNvPr id="4" name="Picture 3" descr="S:\Department\Acorn\ACORN Pictures\2011 Chinese New Year\P204004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458"/>
          <a:stretch/>
        </p:blipFill>
        <p:spPr bwMode="auto">
          <a:xfrm>
            <a:off x="5943600" y="2133600"/>
            <a:ext cx="2721264" cy="2490812"/>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descr="S:\Department\Acorn\Bunnies classroom\Photos 照片\Fall 2013\20131112\P1010019.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5842"/>
          <a:stretch/>
        </p:blipFill>
        <p:spPr bwMode="auto">
          <a:xfrm>
            <a:off x="2895600" y="2172854"/>
            <a:ext cx="2877458" cy="24457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Department\Acorn\ACORN Pictures\May 2007 00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947" r="17262"/>
          <a:stretch/>
        </p:blipFill>
        <p:spPr bwMode="auto">
          <a:xfrm>
            <a:off x="533400" y="2133600"/>
            <a:ext cx="2209799" cy="25308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NBMosaic_COLOR"/>
          <p:cNvPicPr>
            <a:picLocks noChangeAspect="1" noChangeArrowheads="1"/>
          </p:cNvPicPr>
          <p:nvPr/>
        </p:nvPicPr>
        <p:blipFill>
          <a:blip r:embed="rId5" cstate="print"/>
          <a:srcRect/>
          <a:stretch>
            <a:fillRect/>
          </a:stretch>
        </p:blipFill>
        <p:spPr bwMode="auto">
          <a:xfrm>
            <a:off x="304800" y="5715000"/>
            <a:ext cx="4065588" cy="971550"/>
          </a:xfrm>
          <a:prstGeom prst="rect">
            <a:avLst/>
          </a:prstGeom>
          <a:noFill/>
        </p:spPr>
      </p:pic>
    </p:spTree>
    <p:extLst>
      <p:ext uri="{BB962C8B-B14F-4D97-AF65-F5344CB8AC3E}">
        <p14:creationId xmlns:p14="http://schemas.microsoft.com/office/powerpoint/2010/main" val="20424148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and good health</a:t>
            </a:r>
            <a:endParaRPr lang="en-US" dirty="0"/>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1447800"/>
            <a:ext cx="5281476"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ENBMosaic_COLOR"/>
          <p:cNvPicPr>
            <a:picLocks noChangeAspect="1" noChangeArrowheads="1"/>
          </p:cNvPicPr>
          <p:nvPr/>
        </p:nvPicPr>
        <p:blipFill>
          <a:blip r:embed="rId3" cstate="print"/>
          <a:srcRect/>
          <a:stretch>
            <a:fillRect/>
          </a:stretch>
        </p:blipFill>
        <p:spPr bwMode="auto">
          <a:xfrm>
            <a:off x="304800" y="5715000"/>
            <a:ext cx="4065588" cy="971550"/>
          </a:xfrm>
          <a:prstGeom prst="rect">
            <a:avLst/>
          </a:prstGeom>
          <a:noFill/>
        </p:spPr>
      </p:pic>
    </p:spTree>
    <p:extLst>
      <p:ext uri="{BB962C8B-B14F-4D97-AF65-F5344CB8AC3E}">
        <p14:creationId xmlns:p14="http://schemas.microsoft.com/office/powerpoint/2010/main" val="15002697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Vocabulary</a:t>
            </a:r>
            <a:endParaRPr lang="en-US" dirty="0"/>
          </a:p>
        </p:txBody>
      </p:sp>
      <p:sp>
        <p:nvSpPr>
          <p:cNvPr id="3" name="Content Placeholder 2"/>
          <p:cNvSpPr>
            <a:spLocks noGrp="1"/>
          </p:cNvSpPr>
          <p:nvPr>
            <p:ph idx="1"/>
          </p:nvPr>
        </p:nvSpPr>
        <p:spPr/>
        <p:txBody>
          <a:bodyPr>
            <a:normAutofit fontScale="85000" lnSpcReduction="20000"/>
          </a:bodyPr>
          <a:lstStyle/>
          <a:p>
            <a:r>
              <a:rPr lang="en-US" dirty="0"/>
              <a:t>E</a:t>
            </a:r>
            <a:r>
              <a:rPr lang="en-US" dirty="0" smtClean="0"/>
              <a:t>arly education</a:t>
            </a:r>
          </a:p>
          <a:p>
            <a:r>
              <a:rPr lang="en-US" dirty="0"/>
              <a:t>O</a:t>
            </a:r>
            <a:r>
              <a:rPr lang="en-US" dirty="0" smtClean="0"/>
              <a:t>ut </a:t>
            </a:r>
            <a:r>
              <a:rPr lang="en-US" dirty="0"/>
              <a:t>of school </a:t>
            </a:r>
            <a:r>
              <a:rPr lang="en-US" dirty="0" smtClean="0"/>
              <a:t>time</a:t>
            </a:r>
          </a:p>
          <a:p>
            <a:r>
              <a:rPr lang="en-US" dirty="0" smtClean="0"/>
              <a:t>Caregiver</a:t>
            </a:r>
          </a:p>
          <a:p>
            <a:r>
              <a:rPr lang="en-US" dirty="0" smtClean="0"/>
              <a:t>Certificate</a:t>
            </a:r>
          </a:p>
          <a:p>
            <a:r>
              <a:rPr lang="en-US" dirty="0" smtClean="0"/>
              <a:t>Degree </a:t>
            </a:r>
            <a:r>
              <a:rPr lang="en-US" dirty="0"/>
              <a:t>(AA. </a:t>
            </a:r>
            <a:r>
              <a:rPr lang="en-US" dirty="0" smtClean="0"/>
              <a:t>BA. </a:t>
            </a:r>
            <a:r>
              <a:rPr lang="en-US" dirty="0"/>
              <a:t>M.A</a:t>
            </a:r>
            <a:r>
              <a:rPr lang="en-US" dirty="0" smtClean="0"/>
              <a:t>.)</a:t>
            </a:r>
          </a:p>
          <a:p>
            <a:r>
              <a:rPr lang="en-US" dirty="0" smtClean="0"/>
              <a:t>Higher Education</a:t>
            </a:r>
          </a:p>
          <a:p>
            <a:r>
              <a:rPr lang="en-US" dirty="0" smtClean="0"/>
              <a:t>Module</a:t>
            </a:r>
          </a:p>
          <a:p>
            <a:r>
              <a:rPr lang="en-US" dirty="0" smtClean="0"/>
              <a:t>Orientation</a:t>
            </a:r>
          </a:p>
          <a:p>
            <a:r>
              <a:rPr lang="en-US" dirty="0" smtClean="0"/>
              <a:t>Success</a:t>
            </a:r>
            <a:endParaRPr lang="en-US" dirty="0"/>
          </a:p>
        </p:txBody>
      </p:sp>
      <p:pic>
        <p:nvPicPr>
          <p:cNvPr id="4" name="Picture 2" descr="ENBMosaic_COLOR"/>
          <p:cNvPicPr>
            <a:picLocks noChangeAspect="1" noChangeArrowheads="1"/>
          </p:cNvPicPr>
          <p:nvPr/>
        </p:nvPicPr>
        <p:blipFill>
          <a:blip r:embed="rId2" cstate="print"/>
          <a:srcRect/>
          <a:stretch>
            <a:fillRect/>
          </a:stretch>
        </p:blipFill>
        <p:spPr bwMode="auto">
          <a:xfrm>
            <a:off x="304800" y="5715000"/>
            <a:ext cx="4065588" cy="971550"/>
          </a:xfrm>
          <a:prstGeom prst="rect">
            <a:avLst/>
          </a:prstGeom>
          <a:noFill/>
        </p:spPr>
      </p:pic>
    </p:spTree>
    <p:extLst>
      <p:ext uri="{BB962C8B-B14F-4D97-AF65-F5344CB8AC3E}">
        <p14:creationId xmlns:p14="http://schemas.microsoft.com/office/powerpoint/2010/main" val="22379875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love of learning</a:t>
            </a:r>
            <a:endParaRPr lang="en-US" dirty="0"/>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48812" y="1828800"/>
            <a:ext cx="4545116" cy="3409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4" descr="Displaying 189.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437"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186"/>
          <a:stretch/>
        </p:blipFill>
        <p:spPr bwMode="auto">
          <a:xfrm>
            <a:off x="457200" y="1828800"/>
            <a:ext cx="3486150" cy="3409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ENBMosaic_COLOR"/>
          <p:cNvPicPr>
            <a:picLocks noChangeAspect="1" noChangeArrowheads="1"/>
          </p:cNvPicPr>
          <p:nvPr/>
        </p:nvPicPr>
        <p:blipFill>
          <a:blip r:embed="rId4" cstate="print"/>
          <a:srcRect/>
          <a:stretch>
            <a:fillRect/>
          </a:stretch>
        </p:blipFill>
        <p:spPr bwMode="auto">
          <a:xfrm>
            <a:off x="304800" y="5715000"/>
            <a:ext cx="4065588" cy="971550"/>
          </a:xfrm>
          <a:prstGeom prst="rect">
            <a:avLst/>
          </a:prstGeom>
          <a:noFill/>
        </p:spPr>
      </p:pic>
    </p:spTree>
    <p:extLst>
      <p:ext uri="{BB962C8B-B14F-4D97-AF65-F5344CB8AC3E}">
        <p14:creationId xmlns:p14="http://schemas.microsoft.com/office/powerpoint/2010/main" val="5236474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if I want to work in a licensed child care center as a </a:t>
            </a:r>
            <a:r>
              <a:rPr lang="en-US" dirty="0" smtClean="0"/>
              <a:t>teacher?</a:t>
            </a:r>
            <a:endParaRPr lang="en-US" dirty="0"/>
          </a:p>
        </p:txBody>
      </p:sp>
      <p:sp>
        <p:nvSpPr>
          <p:cNvPr id="3" name="Content Placeholder 2"/>
          <p:cNvSpPr>
            <a:spLocks noGrp="1"/>
          </p:cNvSpPr>
          <p:nvPr>
            <p:ph idx="1"/>
          </p:nvPr>
        </p:nvSpPr>
        <p:spPr/>
        <p:txBody>
          <a:bodyPr/>
          <a:lstStyle/>
          <a:p>
            <a:r>
              <a:rPr lang="en-US" dirty="0" smtClean="0"/>
              <a:t>Start with a </a:t>
            </a:r>
            <a:r>
              <a:rPr lang="en-US" dirty="0"/>
              <a:t>course in </a:t>
            </a:r>
            <a:r>
              <a:rPr lang="en-US" dirty="0" smtClean="0"/>
              <a:t>child </a:t>
            </a:r>
            <a:r>
              <a:rPr lang="en-US" dirty="0"/>
              <a:t>d</a:t>
            </a:r>
            <a:r>
              <a:rPr lang="en-US" dirty="0" smtClean="0"/>
              <a:t>evelopment</a:t>
            </a:r>
            <a:r>
              <a:rPr lang="en-US" dirty="0"/>
              <a:t>. Many colleges offer this in English. Urban College </a:t>
            </a:r>
            <a:r>
              <a:rPr lang="en-US" dirty="0" smtClean="0"/>
              <a:t>in Boston offers </a:t>
            </a:r>
            <a:r>
              <a:rPr lang="en-US" dirty="0"/>
              <a:t>it in </a:t>
            </a:r>
            <a:r>
              <a:rPr lang="en-US" dirty="0" smtClean="0"/>
              <a:t>Chinese, Spanish, and English.</a:t>
            </a:r>
            <a:r>
              <a:rPr lang="en-US" dirty="0"/>
              <a:t/>
            </a:r>
            <a:br>
              <a:rPr lang="en-US" dirty="0"/>
            </a:br>
            <a:r>
              <a:rPr lang="en-US" dirty="0"/>
              <a:t/>
            </a:r>
            <a:br>
              <a:rPr lang="en-US" dirty="0"/>
            </a:br>
            <a:endParaRPr lang="en-US" dirty="0"/>
          </a:p>
        </p:txBody>
      </p:sp>
      <p:sp>
        <p:nvSpPr>
          <p:cNvPr id="4" name="Rectangle 3"/>
          <p:cNvSpPr/>
          <p:nvPr/>
        </p:nvSpPr>
        <p:spPr>
          <a:xfrm>
            <a:off x="4453217" y="3244334"/>
            <a:ext cx="184731" cy="369332"/>
          </a:xfrm>
          <a:prstGeom prst="rect">
            <a:avLst/>
          </a:prstGeom>
        </p:spPr>
        <p:txBody>
          <a:bodyPr wrap="none">
            <a:spAutoFit/>
          </a:bodyPr>
          <a:lstStyle/>
          <a:p>
            <a:endParaRPr lang="en-US" dirty="0"/>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3754394"/>
            <a:ext cx="1905000" cy="1736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0388" y="3328203"/>
            <a:ext cx="3324515" cy="2386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ENBMosaic_COLOR"/>
          <p:cNvPicPr>
            <a:picLocks noChangeAspect="1" noChangeArrowheads="1"/>
          </p:cNvPicPr>
          <p:nvPr/>
        </p:nvPicPr>
        <p:blipFill>
          <a:blip r:embed="rId4" cstate="print"/>
          <a:srcRect/>
          <a:stretch>
            <a:fillRect/>
          </a:stretch>
        </p:blipFill>
        <p:spPr bwMode="auto">
          <a:xfrm>
            <a:off x="304800" y="5715000"/>
            <a:ext cx="4065588" cy="971550"/>
          </a:xfrm>
          <a:prstGeom prst="rect">
            <a:avLst/>
          </a:prstGeom>
          <a:noFill/>
        </p:spPr>
      </p:pic>
    </p:spTree>
    <p:extLst>
      <p:ext uri="{BB962C8B-B14F-4D97-AF65-F5344CB8AC3E}">
        <p14:creationId xmlns:p14="http://schemas.microsoft.com/office/powerpoint/2010/main" val="14189476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else will I need to </a:t>
            </a:r>
            <a:r>
              <a:rPr lang="en-US" dirty="0" smtClean="0"/>
              <a:t>study </a:t>
            </a:r>
            <a:br>
              <a:rPr lang="en-US" dirty="0" smtClean="0"/>
            </a:br>
            <a:r>
              <a:rPr lang="en-US" dirty="0" smtClean="0"/>
              <a:t>and learn?</a:t>
            </a:r>
            <a:endParaRPr lang="en-US" dirty="0"/>
          </a:p>
        </p:txBody>
      </p:sp>
      <p:sp>
        <p:nvSpPr>
          <p:cNvPr id="3" name="Content Placeholder 2"/>
          <p:cNvSpPr>
            <a:spLocks noGrp="1"/>
          </p:cNvSpPr>
          <p:nvPr>
            <p:ph sz="half" idx="1"/>
          </p:nvPr>
        </p:nvSpPr>
        <p:spPr/>
        <p:txBody>
          <a:bodyPr/>
          <a:lstStyle/>
          <a:p>
            <a:r>
              <a:rPr lang="en-US" dirty="0"/>
              <a:t>How to plan </a:t>
            </a:r>
            <a:r>
              <a:rPr lang="en-US" dirty="0" smtClean="0"/>
              <a:t>interesting </a:t>
            </a:r>
            <a:r>
              <a:rPr lang="en-US" dirty="0"/>
              <a:t>and appropriate activities for </a:t>
            </a:r>
            <a:r>
              <a:rPr lang="en-US" dirty="0" smtClean="0"/>
              <a:t>children</a:t>
            </a:r>
          </a:p>
          <a:p>
            <a:r>
              <a:rPr lang="en-US" dirty="0"/>
              <a:t>How to work with parents and caregivers so they can help their children grow and develop</a:t>
            </a:r>
          </a:p>
          <a:p>
            <a:pPr marL="0" indent="0">
              <a:buNone/>
            </a:pPr>
            <a:endParaRPr lang="en-US" dirty="0"/>
          </a:p>
          <a:p>
            <a:pPr marL="0" indent="0">
              <a:buNone/>
            </a:pPr>
            <a:endParaRPr lang="en-US" dirty="0"/>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3200400"/>
            <a:ext cx="286604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524000"/>
            <a:ext cx="2144486" cy="2448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ENBMosaic_COLOR"/>
          <p:cNvPicPr>
            <a:picLocks noChangeAspect="1" noChangeArrowheads="1"/>
          </p:cNvPicPr>
          <p:nvPr/>
        </p:nvPicPr>
        <p:blipFill>
          <a:blip r:embed="rId4" cstate="print"/>
          <a:srcRect/>
          <a:stretch>
            <a:fillRect/>
          </a:stretch>
        </p:blipFill>
        <p:spPr bwMode="auto">
          <a:xfrm>
            <a:off x="304800" y="5715000"/>
            <a:ext cx="4065588" cy="971550"/>
          </a:xfrm>
          <a:prstGeom prst="rect">
            <a:avLst/>
          </a:prstGeom>
          <a:noFill/>
        </p:spPr>
      </p:pic>
    </p:spTree>
    <p:extLst>
      <p:ext uri="{BB962C8B-B14F-4D97-AF65-F5344CB8AC3E}">
        <p14:creationId xmlns:p14="http://schemas.microsoft.com/office/powerpoint/2010/main" val="29910224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Other classes I can choose</a:t>
            </a:r>
            <a:r>
              <a:rPr lang="en-US" dirty="0" smtClean="0"/>
              <a:t>?</a:t>
            </a:r>
            <a:endParaRPr lang="en-US" dirty="0"/>
          </a:p>
        </p:txBody>
      </p:sp>
      <p:sp>
        <p:nvSpPr>
          <p:cNvPr id="3" name="Content Placeholder 2"/>
          <p:cNvSpPr>
            <a:spLocks noGrp="1"/>
          </p:cNvSpPr>
          <p:nvPr>
            <p:ph idx="1"/>
          </p:nvPr>
        </p:nvSpPr>
        <p:spPr>
          <a:xfrm>
            <a:off x="419100" y="1371600"/>
            <a:ext cx="8229600" cy="3962400"/>
          </a:xfrm>
        </p:spPr>
        <p:txBody>
          <a:bodyPr/>
          <a:lstStyle/>
          <a:p>
            <a:pPr marL="0" indent="0">
              <a:buNone/>
            </a:pPr>
            <a:r>
              <a:rPr lang="en-US" dirty="0"/>
              <a:t>There are many interesting </a:t>
            </a:r>
            <a:r>
              <a:rPr lang="en-US" dirty="0" smtClean="0"/>
              <a:t>subjects such as choosing children’s </a:t>
            </a:r>
            <a:r>
              <a:rPr lang="en-US" dirty="0"/>
              <a:t>books, </a:t>
            </a:r>
            <a:r>
              <a:rPr lang="en-US" dirty="0" smtClean="0"/>
              <a:t>planning for </a:t>
            </a:r>
            <a:r>
              <a:rPr lang="en-US" dirty="0"/>
              <a:t>science and math </a:t>
            </a:r>
            <a:r>
              <a:rPr lang="en-US" dirty="0" smtClean="0"/>
              <a:t>experiences, </a:t>
            </a:r>
            <a:r>
              <a:rPr lang="en-US" dirty="0"/>
              <a:t>and </a:t>
            </a:r>
            <a:r>
              <a:rPr lang="en-US" dirty="0" smtClean="0"/>
              <a:t>helping </a:t>
            </a:r>
            <a:r>
              <a:rPr lang="en-US" dirty="0"/>
              <a:t>children to be healthy and safe.</a:t>
            </a:r>
          </a:p>
          <a:p>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49578" y="3574716"/>
            <a:ext cx="1913021" cy="1930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7944" y="3574716"/>
            <a:ext cx="2019300" cy="1930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3574716"/>
            <a:ext cx="1963552" cy="1945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ENBMosaic_COLOR"/>
          <p:cNvPicPr>
            <a:picLocks noChangeAspect="1" noChangeArrowheads="1"/>
          </p:cNvPicPr>
          <p:nvPr/>
        </p:nvPicPr>
        <p:blipFill>
          <a:blip r:embed="rId5" cstate="print"/>
          <a:srcRect/>
          <a:stretch>
            <a:fillRect/>
          </a:stretch>
        </p:blipFill>
        <p:spPr bwMode="auto">
          <a:xfrm>
            <a:off x="304800" y="5715000"/>
            <a:ext cx="4065588" cy="971550"/>
          </a:xfrm>
          <a:prstGeom prst="rect">
            <a:avLst/>
          </a:prstGeom>
          <a:noFill/>
        </p:spPr>
      </p:pic>
    </p:spTree>
    <p:extLst>
      <p:ext uri="{BB962C8B-B14F-4D97-AF65-F5344CB8AC3E}">
        <p14:creationId xmlns:p14="http://schemas.microsoft.com/office/powerpoint/2010/main" val="6018255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Will I need a degree</a:t>
            </a:r>
            <a:r>
              <a:rPr lang="en-US" dirty="0" smtClean="0"/>
              <a:t>?</a:t>
            </a:r>
            <a:endParaRPr lang="en-US" dirty="0"/>
          </a:p>
        </p:txBody>
      </p:sp>
      <p:sp>
        <p:nvSpPr>
          <p:cNvPr id="3" name="Content Placeholder 2"/>
          <p:cNvSpPr>
            <a:spLocks noGrp="1"/>
          </p:cNvSpPr>
          <p:nvPr>
            <p:ph idx="1"/>
          </p:nvPr>
        </p:nvSpPr>
        <p:spPr>
          <a:xfrm>
            <a:off x="457200" y="1371601"/>
            <a:ext cx="8229600" cy="4343399"/>
          </a:xfrm>
        </p:spPr>
        <p:txBody>
          <a:bodyPr>
            <a:noAutofit/>
          </a:bodyPr>
          <a:lstStyle/>
          <a:p>
            <a:pPr marL="0" indent="0" fontAlgn="base"/>
            <a:r>
              <a:rPr lang="en-US" sz="2200" dirty="0" smtClean="0"/>
              <a:t>  </a:t>
            </a:r>
            <a:r>
              <a:rPr lang="en-US" sz="2400" dirty="0" smtClean="0"/>
              <a:t>A </a:t>
            </a:r>
            <a:r>
              <a:rPr lang="en-US" sz="2400" dirty="0"/>
              <a:t>degree always </a:t>
            </a:r>
            <a:r>
              <a:rPr lang="en-US" sz="2400" dirty="0" smtClean="0"/>
              <a:t>helps </a:t>
            </a:r>
            <a:r>
              <a:rPr lang="en-US" sz="2400" dirty="0"/>
              <a:t>and in the future more and more jobs will require a degree. But </a:t>
            </a:r>
            <a:r>
              <a:rPr lang="en-US" sz="2400" dirty="0" smtClean="0"/>
              <a:t> now,  many  </a:t>
            </a:r>
            <a:r>
              <a:rPr lang="en-US" sz="2400" dirty="0"/>
              <a:t>jobs </a:t>
            </a:r>
            <a:r>
              <a:rPr lang="en-US" sz="2400" dirty="0" smtClean="0"/>
              <a:t>in early childhood education only </a:t>
            </a:r>
            <a:r>
              <a:rPr lang="en-US" sz="2400" dirty="0"/>
              <a:t>require </a:t>
            </a:r>
            <a:r>
              <a:rPr lang="en-US" sz="2400" dirty="0" smtClean="0"/>
              <a:t> </a:t>
            </a:r>
            <a:r>
              <a:rPr lang="en-US" sz="2400" dirty="0"/>
              <a:t>certificates. </a:t>
            </a:r>
            <a:endParaRPr lang="en-US" sz="2200" dirty="0"/>
          </a:p>
          <a:p>
            <a:pPr marL="0" indent="0" fontAlgn="base">
              <a:buNone/>
            </a:pPr>
            <a:r>
              <a:rPr lang="en-US" sz="2400" dirty="0" smtClean="0"/>
              <a:t>                   Some possibilities are:</a:t>
            </a:r>
            <a:endParaRPr lang="en-US" sz="2400" dirty="0"/>
          </a:p>
          <a:p>
            <a:pPr fontAlgn="base">
              <a:buNone/>
            </a:pPr>
            <a:r>
              <a:rPr lang="en-US" sz="2400" dirty="0" smtClean="0"/>
              <a:t>                            --Certification </a:t>
            </a:r>
            <a:r>
              <a:rPr lang="en-US" sz="2400" dirty="0"/>
              <a:t>as an EEC </a:t>
            </a:r>
            <a:r>
              <a:rPr lang="en-US" sz="2400" dirty="0" smtClean="0"/>
              <a:t>teacher</a:t>
            </a:r>
          </a:p>
          <a:p>
            <a:pPr fontAlgn="base">
              <a:buNone/>
            </a:pPr>
            <a:r>
              <a:rPr lang="en-US" sz="2400" dirty="0" smtClean="0"/>
              <a:t>                            --A child care </a:t>
            </a:r>
            <a:r>
              <a:rPr lang="en-US" sz="2400" dirty="0"/>
              <a:t>certificate</a:t>
            </a:r>
          </a:p>
          <a:p>
            <a:pPr fontAlgn="base">
              <a:buNone/>
            </a:pPr>
            <a:r>
              <a:rPr lang="en-US" sz="2400" dirty="0" smtClean="0"/>
              <a:t>                            --A CDA (Child </a:t>
            </a:r>
            <a:r>
              <a:rPr lang="en-US" sz="2400" dirty="0"/>
              <a:t>Development </a:t>
            </a:r>
            <a:r>
              <a:rPr lang="en-US" sz="2400" dirty="0" smtClean="0"/>
              <a:t>Associate)</a:t>
            </a:r>
          </a:p>
          <a:p>
            <a:pPr fontAlgn="base"/>
            <a:endParaRPr lang="en-US" sz="2200" dirty="0" smtClean="0"/>
          </a:p>
          <a:p>
            <a:pPr fontAlgn="base"/>
            <a:r>
              <a:rPr lang="en-US" sz="2400" dirty="0" smtClean="0"/>
              <a:t>Family Day Care does not require any certification. But you must attend 10 hours of training every year. </a:t>
            </a:r>
          </a:p>
        </p:txBody>
      </p:sp>
      <p:pic>
        <p:nvPicPr>
          <p:cNvPr id="4" name="Picture 2" descr="ENBMosaic_COLOR"/>
          <p:cNvPicPr>
            <a:picLocks noChangeAspect="1" noChangeArrowheads="1"/>
          </p:cNvPicPr>
          <p:nvPr/>
        </p:nvPicPr>
        <p:blipFill>
          <a:blip r:embed="rId2" cstate="print"/>
          <a:srcRect/>
          <a:stretch>
            <a:fillRect/>
          </a:stretch>
        </p:blipFill>
        <p:spPr bwMode="auto">
          <a:xfrm>
            <a:off x="304800" y="5715000"/>
            <a:ext cx="4065588" cy="971550"/>
          </a:xfrm>
          <a:prstGeom prst="rect">
            <a:avLst/>
          </a:prstGeom>
          <a:noFill/>
        </p:spPr>
      </p:pic>
    </p:spTree>
    <p:extLst>
      <p:ext uri="{BB962C8B-B14F-4D97-AF65-F5344CB8AC3E}">
        <p14:creationId xmlns:p14="http://schemas.microsoft.com/office/powerpoint/2010/main" val="42933127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Experience</a:t>
            </a:r>
          </a:p>
        </p:txBody>
      </p:sp>
      <p:sp>
        <p:nvSpPr>
          <p:cNvPr id="3" name="Content Placeholder 2"/>
          <p:cNvSpPr>
            <a:spLocks noGrp="1"/>
          </p:cNvSpPr>
          <p:nvPr>
            <p:ph idx="1"/>
          </p:nvPr>
        </p:nvSpPr>
        <p:spPr/>
        <p:txBody>
          <a:bodyPr>
            <a:normAutofit/>
          </a:bodyPr>
          <a:lstStyle/>
          <a:p>
            <a:pPr marL="0" indent="0">
              <a:buNone/>
            </a:pPr>
            <a:r>
              <a:rPr lang="en-US" sz="2800" dirty="0"/>
              <a:t>You will also want to gain some supervised experience in a child care program. You can do this in several </a:t>
            </a:r>
            <a:r>
              <a:rPr lang="en-US" sz="2800" dirty="0" smtClean="0"/>
              <a:t>ways.</a:t>
            </a:r>
          </a:p>
          <a:p>
            <a:pPr marL="0" indent="0">
              <a:buNone/>
            </a:pPr>
            <a:r>
              <a:rPr lang="en-US" sz="2800" dirty="0" smtClean="0"/>
              <a:t>a) Work </a:t>
            </a:r>
            <a:r>
              <a:rPr lang="en-US" sz="2800" dirty="0"/>
              <a:t>as a substitute </a:t>
            </a:r>
            <a:r>
              <a:rPr lang="en-US" sz="2800" dirty="0" smtClean="0"/>
              <a:t>teacher</a:t>
            </a:r>
          </a:p>
          <a:p>
            <a:pPr marL="0" indent="0">
              <a:buNone/>
            </a:pPr>
            <a:r>
              <a:rPr lang="en-US" sz="2800" dirty="0" smtClean="0"/>
              <a:t>b) Become </a:t>
            </a:r>
            <a:r>
              <a:rPr lang="en-US" sz="2800" dirty="0"/>
              <a:t>an intern through a </a:t>
            </a:r>
            <a:r>
              <a:rPr lang="en-US" sz="2800" dirty="0" smtClean="0"/>
              <a:t>college</a:t>
            </a:r>
          </a:p>
          <a:p>
            <a:pPr marL="0" indent="0">
              <a:buNone/>
            </a:pPr>
            <a:r>
              <a:rPr lang="en-US" sz="2800" dirty="0" smtClean="0"/>
              <a:t>c</a:t>
            </a:r>
            <a:r>
              <a:rPr lang="en-US" sz="2800" dirty="0"/>
              <a:t>) </a:t>
            </a:r>
            <a:r>
              <a:rPr lang="en-US" sz="2800" dirty="0" smtClean="0"/>
              <a:t>Work </a:t>
            </a:r>
            <a:r>
              <a:rPr lang="en-US" sz="2800" dirty="0"/>
              <a:t>as an assistant in a child </a:t>
            </a:r>
          </a:p>
          <a:p>
            <a:pPr marL="0" indent="0">
              <a:buNone/>
            </a:pPr>
            <a:r>
              <a:rPr lang="en-US" sz="2800" dirty="0"/>
              <a:t>         care program</a:t>
            </a:r>
          </a:p>
          <a:p>
            <a:pPr marL="0" indent="0">
              <a:buNone/>
            </a:pPr>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3642013"/>
            <a:ext cx="3018560" cy="2012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ENBMosaic_COLOR"/>
          <p:cNvPicPr>
            <a:picLocks noChangeAspect="1" noChangeArrowheads="1"/>
          </p:cNvPicPr>
          <p:nvPr/>
        </p:nvPicPr>
        <p:blipFill>
          <a:blip r:embed="rId3" cstate="print"/>
          <a:srcRect/>
          <a:stretch>
            <a:fillRect/>
          </a:stretch>
        </p:blipFill>
        <p:spPr bwMode="auto">
          <a:xfrm>
            <a:off x="304800" y="5715000"/>
            <a:ext cx="4065588" cy="971550"/>
          </a:xfrm>
          <a:prstGeom prst="rect">
            <a:avLst/>
          </a:prstGeom>
          <a:noFill/>
        </p:spPr>
      </p:pic>
    </p:spTree>
    <p:extLst>
      <p:ext uri="{BB962C8B-B14F-4D97-AF65-F5344CB8AC3E}">
        <p14:creationId xmlns:p14="http://schemas.microsoft.com/office/powerpoint/2010/main" val="40280633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else do I need</a:t>
            </a:r>
            <a:r>
              <a:rPr lang="en-US" dirty="0" smtClean="0"/>
              <a:t>?</a:t>
            </a:r>
            <a:endParaRPr lang="en-US" dirty="0"/>
          </a:p>
        </p:txBody>
      </p:sp>
      <p:sp>
        <p:nvSpPr>
          <p:cNvPr id="3" name="Content Placeholder 2"/>
          <p:cNvSpPr>
            <a:spLocks noGrp="1"/>
          </p:cNvSpPr>
          <p:nvPr>
            <p:ph idx="1"/>
          </p:nvPr>
        </p:nvSpPr>
        <p:spPr/>
        <p:txBody>
          <a:bodyPr/>
          <a:lstStyle/>
          <a:p>
            <a:pPr fontAlgn="base"/>
            <a:r>
              <a:rPr lang="en-US" dirty="0" smtClean="0"/>
              <a:t>A criminal </a:t>
            </a:r>
            <a:r>
              <a:rPr lang="en-US" dirty="0"/>
              <a:t>and sexual record check and </a:t>
            </a:r>
            <a:r>
              <a:rPr lang="en-US" dirty="0" smtClean="0"/>
              <a:t>to be</a:t>
            </a:r>
            <a:r>
              <a:rPr lang="en-US" dirty="0"/>
              <a:t> finger </a:t>
            </a:r>
            <a:r>
              <a:rPr lang="en-US" dirty="0" smtClean="0"/>
              <a:t>printed </a:t>
            </a:r>
            <a:r>
              <a:rPr lang="en-US" dirty="0"/>
              <a:t>to prove you are safe to be around </a:t>
            </a:r>
            <a:r>
              <a:rPr lang="en-US" dirty="0" smtClean="0"/>
              <a:t>children</a:t>
            </a:r>
            <a:endParaRPr lang="en-US" dirty="0"/>
          </a:p>
          <a:p>
            <a:pPr fontAlgn="base"/>
            <a:r>
              <a:rPr lang="en-US" dirty="0"/>
              <a:t>A physical and proof you are healthy </a:t>
            </a:r>
          </a:p>
          <a:p>
            <a:pPr fontAlgn="base"/>
            <a:r>
              <a:rPr lang="en-US" dirty="0"/>
              <a:t>A first aid training </a:t>
            </a:r>
            <a:r>
              <a:rPr lang="en-US" dirty="0" smtClean="0"/>
              <a:t>certificate</a:t>
            </a:r>
            <a:endParaRPr lang="en-US" dirty="0"/>
          </a:p>
        </p:txBody>
      </p:sp>
      <p:pic>
        <p:nvPicPr>
          <p:cNvPr id="4" name="Picture 2" descr="ENBMosaic_COLOR"/>
          <p:cNvPicPr>
            <a:picLocks noChangeAspect="1" noChangeArrowheads="1"/>
          </p:cNvPicPr>
          <p:nvPr/>
        </p:nvPicPr>
        <p:blipFill>
          <a:blip r:embed="rId2" cstate="print"/>
          <a:srcRect/>
          <a:stretch>
            <a:fillRect/>
          </a:stretch>
        </p:blipFill>
        <p:spPr bwMode="auto">
          <a:xfrm>
            <a:off x="304800" y="5715000"/>
            <a:ext cx="4065588" cy="971550"/>
          </a:xfrm>
          <a:prstGeom prst="rect">
            <a:avLst/>
          </a:prstGeom>
          <a:noFill/>
        </p:spPr>
      </p:pic>
    </p:spTree>
    <p:extLst>
      <p:ext uri="{BB962C8B-B14F-4D97-AF65-F5344CB8AC3E}">
        <p14:creationId xmlns:p14="http://schemas.microsoft.com/office/powerpoint/2010/main" val="14719617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 I enroll in a college</a:t>
            </a:r>
            <a:r>
              <a:rPr lang="en-US" dirty="0" smtClean="0"/>
              <a:t>?</a:t>
            </a:r>
            <a:endParaRPr lang="en-US" dirty="0"/>
          </a:p>
        </p:txBody>
      </p:sp>
      <p:sp>
        <p:nvSpPr>
          <p:cNvPr id="3" name="Content Placeholder 2"/>
          <p:cNvSpPr>
            <a:spLocks noGrp="1"/>
          </p:cNvSpPr>
          <p:nvPr>
            <p:ph idx="1"/>
          </p:nvPr>
        </p:nvSpPr>
        <p:spPr/>
        <p:txBody>
          <a:bodyPr/>
          <a:lstStyle/>
          <a:p>
            <a:r>
              <a:rPr lang="en-US" dirty="0" smtClean="0"/>
              <a:t>You can get information at the Boston Public Library College Planning Center at the Copley Square main branch. </a:t>
            </a:r>
          </a:p>
          <a:p>
            <a:endParaRPr lang="en-US" dirty="0" smtClean="0"/>
          </a:p>
          <a:p>
            <a:r>
              <a:rPr lang="en-US" dirty="0" smtClean="0"/>
              <a:t>Their services are free and you can drop in without an appointment. </a:t>
            </a:r>
            <a:endParaRPr lang="en-US" dirty="0"/>
          </a:p>
        </p:txBody>
      </p:sp>
      <p:pic>
        <p:nvPicPr>
          <p:cNvPr id="4" name="Picture 2" descr="ENBMosaic_COLOR"/>
          <p:cNvPicPr>
            <a:picLocks noChangeAspect="1" noChangeArrowheads="1"/>
          </p:cNvPicPr>
          <p:nvPr/>
        </p:nvPicPr>
        <p:blipFill>
          <a:blip r:embed="rId2" cstate="print"/>
          <a:srcRect/>
          <a:stretch>
            <a:fillRect/>
          </a:stretch>
        </p:blipFill>
        <p:spPr bwMode="auto">
          <a:xfrm>
            <a:off x="304800" y="5715000"/>
            <a:ext cx="4065588" cy="971550"/>
          </a:xfrm>
          <a:prstGeom prst="rect">
            <a:avLst/>
          </a:prstGeom>
          <a:noFill/>
        </p:spPr>
      </p:pic>
    </p:spTree>
    <p:extLst>
      <p:ext uri="{BB962C8B-B14F-4D97-AF65-F5344CB8AC3E}">
        <p14:creationId xmlns:p14="http://schemas.microsoft.com/office/powerpoint/2010/main" val="13927686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if I’m not ready for college?</a:t>
            </a:r>
          </a:p>
        </p:txBody>
      </p:sp>
      <p:sp>
        <p:nvSpPr>
          <p:cNvPr id="3" name="Content Placeholder 2"/>
          <p:cNvSpPr>
            <a:spLocks noGrp="1"/>
          </p:cNvSpPr>
          <p:nvPr>
            <p:ph sz="half" idx="1"/>
          </p:nvPr>
        </p:nvSpPr>
        <p:spPr/>
        <p:txBody>
          <a:bodyPr>
            <a:normAutofit fontScale="25000" lnSpcReduction="20000"/>
          </a:bodyPr>
          <a:lstStyle/>
          <a:p>
            <a:r>
              <a:rPr lang="en-US" sz="11200" dirty="0" smtClean="0"/>
              <a:t>You </a:t>
            </a:r>
            <a:r>
              <a:rPr lang="en-US" sz="11200" dirty="0"/>
              <a:t>can start with workshops and </a:t>
            </a:r>
            <a:r>
              <a:rPr lang="en-US" sz="11200" dirty="0" smtClean="0"/>
              <a:t>gradually begin </a:t>
            </a:r>
            <a:r>
              <a:rPr lang="en-US" sz="11200" dirty="0"/>
              <a:t>to take college </a:t>
            </a:r>
            <a:r>
              <a:rPr lang="en-US" sz="11200" dirty="0" smtClean="0"/>
              <a:t>courses.</a:t>
            </a:r>
          </a:p>
          <a:p>
            <a:r>
              <a:rPr lang="en-US" sz="11200" dirty="0"/>
              <a:t>You can work as a substitute assistant teacher in a child care classroom and see if you like working with children.</a:t>
            </a:r>
          </a:p>
          <a:p>
            <a:endParaRPr lang="en-US" sz="3600" dirty="0"/>
          </a:p>
          <a:p>
            <a:pPr>
              <a:buNone/>
            </a:pPr>
            <a:r>
              <a:rPr lang="en-US" dirty="0"/>
              <a:t>   </a:t>
            </a:r>
          </a:p>
          <a:p>
            <a:endParaRPr lang="en-US" dirty="0"/>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50395">
            <a:off x="7892308" y="1083099"/>
            <a:ext cx="761999" cy="76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S:\Department\Acorn\Bunnies classroom\Photos 照片\Photo Spring 2013\20130507 swan boat\P50700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143858"/>
            <a:ext cx="3701307" cy="25267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NBMosaic_COLOR"/>
          <p:cNvPicPr>
            <a:picLocks noChangeAspect="1" noChangeArrowheads="1"/>
          </p:cNvPicPr>
          <p:nvPr/>
        </p:nvPicPr>
        <p:blipFill>
          <a:blip r:embed="rId4" cstate="print"/>
          <a:srcRect/>
          <a:stretch>
            <a:fillRect/>
          </a:stretch>
        </p:blipFill>
        <p:spPr bwMode="auto">
          <a:xfrm>
            <a:off x="304800" y="5715000"/>
            <a:ext cx="4065588" cy="971550"/>
          </a:xfrm>
          <a:prstGeom prst="rect">
            <a:avLst/>
          </a:prstGeom>
          <a:noFill/>
        </p:spPr>
      </p:pic>
    </p:spTree>
    <p:extLst>
      <p:ext uri="{BB962C8B-B14F-4D97-AF65-F5344CB8AC3E}">
        <p14:creationId xmlns:p14="http://schemas.microsoft.com/office/powerpoint/2010/main" val="42009229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else can I do in a child care center?</a:t>
            </a:r>
          </a:p>
        </p:txBody>
      </p:sp>
      <p:sp>
        <p:nvSpPr>
          <p:cNvPr id="3" name="Content Placeholder 2"/>
          <p:cNvSpPr>
            <a:spLocks noGrp="1"/>
          </p:cNvSpPr>
          <p:nvPr>
            <p:ph idx="1"/>
          </p:nvPr>
        </p:nvSpPr>
        <p:spPr/>
        <p:txBody>
          <a:bodyPr>
            <a:normAutofit fontScale="92500" lnSpcReduction="20000"/>
          </a:bodyPr>
          <a:lstStyle/>
          <a:p>
            <a:pPr marL="0" indent="0" fontAlgn="base">
              <a:buNone/>
            </a:pPr>
            <a:r>
              <a:rPr lang="en-US" dirty="0" smtClean="0"/>
              <a:t>You can be:</a:t>
            </a:r>
          </a:p>
          <a:p>
            <a:pPr fontAlgn="base"/>
            <a:r>
              <a:rPr lang="en-US" dirty="0" smtClean="0"/>
              <a:t>An administrator </a:t>
            </a:r>
            <a:r>
              <a:rPr lang="en-US" dirty="0"/>
              <a:t>in a child care </a:t>
            </a:r>
            <a:r>
              <a:rPr lang="en-US" dirty="0" smtClean="0"/>
              <a:t>program</a:t>
            </a:r>
          </a:p>
          <a:p>
            <a:pPr fontAlgn="base"/>
            <a:r>
              <a:rPr lang="en-US" dirty="0" smtClean="0"/>
              <a:t>An administrative </a:t>
            </a:r>
            <a:r>
              <a:rPr lang="en-US" dirty="0"/>
              <a:t>Assistant</a:t>
            </a:r>
          </a:p>
          <a:p>
            <a:pPr fontAlgn="base"/>
            <a:r>
              <a:rPr lang="en-US" dirty="0" smtClean="0"/>
              <a:t>An educational specialist</a:t>
            </a:r>
          </a:p>
          <a:p>
            <a:pPr fontAlgn="base"/>
            <a:r>
              <a:rPr lang="en-US" dirty="0" smtClean="0"/>
              <a:t>A director</a:t>
            </a:r>
            <a:endParaRPr lang="en-US" dirty="0"/>
          </a:p>
          <a:p>
            <a:pPr fontAlgn="base"/>
            <a:r>
              <a:rPr lang="en-US" dirty="0" smtClean="0"/>
              <a:t>An assistant director </a:t>
            </a:r>
            <a:endParaRPr lang="en-US" dirty="0"/>
          </a:p>
          <a:p>
            <a:pPr fontAlgn="base"/>
            <a:r>
              <a:rPr lang="en-US" dirty="0" smtClean="0"/>
              <a:t>A teacher/mentor</a:t>
            </a:r>
          </a:p>
          <a:p>
            <a:pPr fontAlgn="base"/>
            <a:r>
              <a:rPr lang="en-US" dirty="0" smtClean="0"/>
              <a:t>A center </a:t>
            </a:r>
            <a:r>
              <a:rPr lang="en-US" dirty="0"/>
              <a:t>cook</a:t>
            </a:r>
          </a:p>
          <a:p>
            <a:pPr fontAlgn="base"/>
            <a:endParaRPr lang="en-US" dirty="0"/>
          </a:p>
          <a:p>
            <a:endParaRPr lang="en-US" dirty="0"/>
          </a:p>
        </p:txBody>
      </p:sp>
      <p:pic>
        <p:nvPicPr>
          <p:cNvPr id="4" name="Picture 3" descr="C:\Users\kathy.cheng\AppData\Local\Microsoft\Windows\Temporary Internet Files\Content.IE5\9H6HVLUG\MC900056149[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2603727"/>
            <a:ext cx="2362200" cy="2412544"/>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3809999"/>
            <a:ext cx="1163766" cy="1373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ENBMosaic_COLOR"/>
          <p:cNvPicPr>
            <a:picLocks noChangeAspect="1" noChangeArrowheads="1"/>
          </p:cNvPicPr>
          <p:nvPr/>
        </p:nvPicPr>
        <p:blipFill>
          <a:blip r:embed="rId5" cstate="print"/>
          <a:srcRect/>
          <a:stretch>
            <a:fillRect/>
          </a:stretch>
        </p:blipFill>
        <p:spPr bwMode="auto">
          <a:xfrm>
            <a:off x="304800" y="5715000"/>
            <a:ext cx="4065588" cy="971550"/>
          </a:xfrm>
          <a:prstGeom prst="rect">
            <a:avLst/>
          </a:prstGeom>
          <a:noFill/>
        </p:spPr>
      </p:pic>
    </p:spTree>
    <p:extLst>
      <p:ext uri="{BB962C8B-B14F-4D97-AF65-F5344CB8AC3E}">
        <p14:creationId xmlns:p14="http://schemas.microsoft.com/office/powerpoint/2010/main" val="11922466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Adjectives</a:t>
            </a:r>
            <a:endParaRPr lang="en-US" dirty="0"/>
          </a:p>
        </p:txBody>
      </p:sp>
      <p:sp>
        <p:nvSpPr>
          <p:cNvPr id="3" name="Content Placeholder 2"/>
          <p:cNvSpPr>
            <a:spLocks noGrp="1"/>
          </p:cNvSpPr>
          <p:nvPr>
            <p:ph idx="1"/>
          </p:nvPr>
        </p:nvSpPr>
        <p:spPr/>
        <p:txBody>
          <a:bodyPr>
            <a:normAutofit/>
          </a:bodyPr>
          <a:lstStyle/>
          <a:p>
            <a:r>
              <a:rPr lang="en-US" dirty="0" smtClean="0"/>
              <a:t>Creative</a:t>
            </a:r>
          </a:p>
          <a:p>
            <a:r>
              <a:rPr lang="en-US" dirty="0" smtClean="0"/>
              <a:t>Energetic</a:t>
            </a:r>
          </a:p>
          <a:p>
            <a:r>
              <a:rPr lang="en-US" dirty="0" smtClean="0"/>
              <a:t>Playful</a:t>
            </a:r>
          </a:p>
          <a:p>
            <a:r>
              <a:rPr lang="en-US" dirty="0" smtClean="0"/>
              <a:t>Successful </a:t>
            </a:r>
          </a:p>
          <a:p>
            <a:r>
              <a:rPr lang="en-US" dirty="0" smtClean="0"/>
              <a:t>Friendly</a:t>
            </a:r>
          </a:p>
          <a:p>
            <a:r>
              <a:rPr lang="en-US" smtClean="0"/>
              <a:t>Meaningful</a:t>
            </a:r>
            <a:endParaRPr lang="en-US" dirty="0" smtClean="0"/>
          </a:p>
        </p:txBody>
      </p:sp>
      <p:pic>
        <p:nvPicPr>
          <p:cNvPr id="4" name="Picture 2" descr="ENBMosaic_COLOR"/>
          <p:cNvPicPr>
            <a:picLocks noChangeAspect="1" noChangeArrowheads="1"/>
          </p:cNvPicPr>
          <p:nvPr/>
        </p:nvPicPr>
        <p:blipFill>
          <a:blip r:embed="rId2" cstate="print"/>
          <a:srcRect/>
          <a:stretch>
            <a:fillRect/>
          </a:stretch>
        </p:blipFill>
        <p:spPr bwMode="auto">
          <a:xfrm>
            <a:off x="304800" y="5715000"/>
            <a:ext cx="4065588" cy="971550"/>
          </a:xfrm>
          <a:prstGeom prst="rect">
            <a:avLst/>
          </a:prstGeom>
          <a:noFill/>
        </p:spPr>
      </p:pic>
    </p:spTree>
    <p:extLst>
      <p:ext uri="{BB962C8B-B14F-4D97-AF65-F5344CB8AC3E}">
        <p14:creationId xmlns:p14="http://schemas.microsoft.com/office/powerpoint/2010/main" val="22379875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if I want to work in a Boston public school program as a teacher or paraprofessional?</a:t>
            </a:r>
          </a:p>
        </p:txBody>
      </p:sp>
      <p:sp>
        <p:nvSpPr>
          <p:cNvPr id="3" name="Content Placeholder 2"/>
          <p:cNvSpPr>
            <a:spLocks noGrp="1"/>
          </p:cNvSpPr>
          <p:nvPr>
            <p:ph sz="half" idx="1"/>
          </p:nvPr>
        </p:nvSpPr>
        <p:spPr>
          <a:xfrm>
            <a:off x="457200" y="1447800"/>
            <a:ext cx="4038600" cy="3962399"/>
          </a:xfrm>
        </p:spPr>
        <p:txBody>
          <a:bodyPr>
            <a:normAutofit lnSpcReduction="10000"/>
          </a:bodyPr>
          <a:lstStyle/>
          <a:p>
            <a:pPr marL="0" indent="0">
              <a:buNone/>
            </a:pPr>
            <a:endParaRPr lang="en-US" dirty="0" smtClean="0"/>
          </a:p>
          <a:p>
            <a:r>
              <a:rPr lang="en-US" sz="3000" dirty="0" smtClean="0"/>
              <a:t>To </a:t>
            </a:r>
            <a:r>
              <a:rPr lang="en-US" sz="3000" dirty="0"/>
              <a:t>be a teacher, you will need to get a Master’s Degree. To be a paraprofessional, 44 credits of higher education </a:t>
            </a:r>
            <a:r>
              <a:rPr lang="en-US" sz="3000" dirty="0" smtClean="0"/>
              <a:t>or a AA or BA degree are </a:t>
            </a:r>
            <a:r>
              <a:rPr lang="en-US" sz="3000" dirty="0"/>
              <a:t>required. </a:t>
            </a:r>
            <a:endParaRPr lang="en-US" dirty="0"/>
          </a:p>
        </p:txBody>
      </p:sp>
      <p:sp>
        <p:nvSpPr>
          <p:cNvPr id="5" name="Content Placeholder 4"/>
          <p:cNvSpPr>
            <a:spLocks noGrp="1"/>
          </p:cNvSpPr>
          <p:nvPr>
            <p:ph sz="half" idx="2"/>
          </p:nvPr>
        </p:nvSpPr>
        <p:spPr>
          <a:xfrm>
            <a:off x="4724400" y="1600201"/>
            <a:ext cx="3962399" cy="3886199"/>
          </a:xfrm>
        </p:spPr>
        <p:txBody>
          <a:bodyPr>
            <a:normAutofit lnSpcReduction="10000"/>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42055" y="2220685"/>
            <a:ext cx="3265833" cy="2185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ENBMosaic_COLOR"/>
          <p:cNvPicPr>
            <a:picLocks noChangeAspect="1" noChangeArrowheads="1"/>
          </p:cNvPicPr>
          <p:nvPr/>
        </p:nvPicPr>
        <p:blipFill>
          <a:blip r:embed="rId3" cstate="print"/>
          <a:srcRect/>
          <a:stretch>
            <a:fillRect/>
          </a:stretch>
        </p:blipFill>
        <p:spPr bwMode="auto">
          <a:xfrm>
            <a:off x="304800" y="5715000"/>
            <a:ext cx="4065588" cy="971550"/>
          </a:xfrm>
          <a:prstGeom prst="rect">
            <a:avLst/>
          </a:prstGeom>
          <a:noFill/>
        </p:spPr>
      </p:pic>
      <p:sp>
        <p:nvSpPr>
          <p:cNvPr id="8" name="TextBox 7"/>
          <p:cNvSpPr txBox="1"/>
          <p:nvPr/>
        </p:nvSpPr>
        <p:spPr>
          <a:xfrm>
            <a:off x="4582886" y="4571999"/>
            <a:ext cx="3962400" cy="1384995"/>
          </a:xfrm>
          <a:prstGeom prst="rect">
            <a:avLst/>
          </a:prstGeom>
          <a:noFill/>
        </p:spPr>
        <p:txBody>
          <a:bodyPr wrap="square" rtlCol="0">
            <a:spAutoFit/>
          </a:bodyPr>
          <a:lstStyle/>
          <a:p>
            <a:pPr algn="ctr"/>
            <a:r>
              <a:rPr lang="en-US" sz="2800" dirty="0"/>
              <a:t>These can be from a university in your country.</a:t>
            </a:r>
            <a:br>
              <a:rPr lang="en-US" sz="2800" dirty="0"/>
            </a:br>
            <a:endParaRPr lang="en-US" sz="2800" dirty="0"/>
          </a:p>
        </p:txBody>
      </p:sp>
    </p:spTree>
    <p:extLst>
      <p:ext uri="{BB962C8B-B14F-4D97-AF65-F5344CB8AC3E}">
        <p14:creationId xmlns:p14="http://schemas.microsoft.com/office/powerpoint/2010/main" val="736717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about out of school</a:t>
            </a:r>
            <a:r>
              <a:rPr lang="en-US" dirty="0" smtClean="0"/>
              <a:t>?</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a:t>Out of school positions require some of the same </a:t>
            </a:r>
            <a:r>
              <a:rPr lang="en-US" dirty="0" smtClean="0"/>
              <a:t>things.</a:t>
            </a:r>
            <a:endParaRPr lang="en-US" dirty="0"/>
          </a:p>
          <a:p>
            <a:pPr fontAlgn="base"/>
            <a:r>
              <a:rPr lang="en-US" dirty="0"/>
              <a:t>Health care check up</a:t>
            </a:r>
          </a:p>
          <a:p>
            <a:pPr fontAlgn="base"/>
            <a:r>
              <a:rPr lang="en-US" dirty="0"/>
              <a:t>Criminal Record check, </a:t>
            </a:r>
            <a:r>
              <a:rPr lang="en-US" dirty="0" smtClean="0"/>
              <a:t>sexual </a:t>
            </a:r>
            <a:r>
              <a:rPr lang="en-US" dirty="0"/>
              <a:t>record </a:t>
            </a:r>
            <a:r>
              <a:rPr lang="en-US" dirty="0" smtClean="0"/>
              <a:t>check, and fingerprints</a:t>
            </a:r>
            <a:endParaRPr lang="en-US" dirty="0"/>
          </a:p>
          <a:p>
            <a:pPr fontAlgn="base"/>
            <a:r>
              <a:rPr lang="en-US" dirty="0"/>
              <a:t>3-9 months experience in a licensed out of school program </a:t>
            </a:r>
            <a:r>
              <a:rPr lang="en-US" dirty="0" smtClean="0"/>
              <a:t>(depending </a:t>
            </a:r>
            <a:r>
              <a:rPr lang="en-US" dirty="0"/>
              <a:t>on education)</a:t>
            </a:r>
          </a:p>
          <a:p>
            <a:pPr fontAlgn="base"/>
            <a:r>
              <a:rPr lang="en-US" dirty="0"/>
              <a:t>Training hours</a:t>
            </a:r>
          </a:p>
          <a:p>
            <a:endParaRPr lang="en-US" dirty="0"/>
          </a:p>
        </p:txBody>
      </p:sp>
      <p:pic>
        <p:nvPicPr>
          <p:cNvPr id="5" name="Picture 2" descr="ENBMosaic_COLOR"/>
          <p:cNvPicPr>
            <a:picLocks noChangeAspect="1" noChangeArrowheads="1"/>
          </p:cNvPicPr>
          <p:nvPr/>
        </p:nvPicPr>
        <p:blipFill>
          <a:blip r:embed="rId2" cstate="print"/>
          <a:srcRect/>
          <a:stretch>
            <a:fillRect/>
          </a:stretch>
        </p:blipFill>
        <p:spPr bwMode="auto">
          <a:xfrm>
            <a:off x="304800" y="5715000"/>
            <a:ext cx="4065588" cy="971550"/>
          </a:xfrm>
          <a:prstGeom prst="rect">
            <a:avLst/>
          </a:prstGeom>
          <a:noFill/>
        </p:spPr>
      </p:pic>
    </p:spTree>
    <p:extLst>
      <p:ext uri="{BB962C8B-B14F-4D97-AF65-F5344CB8AC3E}">
        <p14:creationId xmlns:p14="http://schemas.microsoft.com/office/powerpoint/2010/main" val="25029179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 of School</a:t>
            </a:r>
            <a:endParaRPr lang="en-US" dirty="0"/>
          </a:p>
        </p:txBody>
      </p:sp>
      <p:sp>
        <p:nvSpPr>
          <p:cNvPr id="3" name="Content Placeholder 2"/>
          <p:cNvSpPr>
            <a:spLocks noGrp="1"/>
          </p:cNvSpPr>
          <p:nvPr>
            <p:ph sz="half" idx="1"/>
          </p:nvPr>
        </p:nvSpPr>
        <p:spPr/>
        <p:txBody>
          <a:bodyPr>
            <a:normAutofit lnSpcReduction="10000"/>
          </a:bodyPr>
          <a:lstStyle/>
          <a:p>
            <a:pPr fontAlgn="base"/>
            <a:r>
              <a:rPr lang="en-US" dirty="0"/>
              <a:t>You will work with elementary school age children when they are out of </a:t>
            </a:r>
            <a:r>
              <a:rPr lang="en-US" dirty="0" smtClean="0"/>
              <a:t>school.</a:t>
            </a:r>
            <a:endParaRPr lang="en-US" dirty="0"/>
          </a:p>
          <a:p>
            <a:pPr fontAlgn="base"/>
            <a:r>
              <a:rPr lang="en-US" dirty="0"/>
              <a:t>Most of the year</a:t>
            </a:r>
            <a:r>
              <a:rPr lang="en-US" dirty="0" smtClean="0"/>
              <a:t>,</a:t>
            </a:r>
            <a:r>
              <a:rPr lang="en-US" dirty="0"/>
              <a:t> hours will be part </a:t>
            </a:r>
            <a:r>
              <a:rPr lang="en-US" dirty="0" smtClean="0"/>
              <a:t>time</a:t>
            </a:r>
            <a:r>
              <a:rPr lang="en-US" dirty="0"/>
              <a:t> but </a:t>
            </a:r>
            <a:r>
              <a:rPr lang="en-US" dirty="0" smtClean="0"/>
              <a:t>will </a:t>
            </a:r>
            <a:r>
              <a:rPr lang="en-US" dirty="0"/>
              <a:t>switch to full </a:t>
            </a:r>
            <a:r>
              <a:rPr lang="en-US" dirty="0" smtClean="0"/>
              <a:t>time</a:t>
            </a:r>
            <a:r>
              <a:rPr lang="en-US" dirty="0"/>
              <a:t> in the summers and on </a:t>
            </a:r>
            <a:r>
              <a:rPr lang="en-US" dirty="0" smtClean="0"/>
              <a:t>vacations.</a:t>
            </a:r>
            <a:endParaRPr lang="en-US" dirty="0"/>
          </a:p>
          <a:p>
            <a:endParaRPr 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7400" y="3581400"/>
            <a:ext cx="2843873"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1371600"/>
            <a:ext cx="1930837" cy="2576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ENBMosaic_COLOR"/>
          <p:cNvPicPr>
            <a:picLocks noChangeAspect="1" noChangeArrowheads="1"/>
          </p:cNvPicPr>
          <p:nvPr/>
        </p:nvPicPr>
        <p:blipFill>
          <a:blip r:embed="rId4" cstate="print"/>
          <a:srcRect/>
          <a:stretch>
            <a:fillRect/>
          </a:stretch>
        </p:blipFill>
        <p:spPr bwMode="auto">
          <a:xfrm>
            <a:off x="304800" y="5715000"/>
            <a:ext cx="4065588" cy="971550"/>
          </a:xfrm>
          <a:prstGeom prst="rect">
            <a:avLst/>
          </a:prstGeom>
          <a:noFill/>
        </p:spPr>
      </p:pic>
    </p:spTree>
    <p:extLst>
      <p:ext uri="{BB962C8B-B14F-4D97-AF65-F5344CB8AC3E}">
        <p14:creationId xmlns:p14="http://schemas.microsoft.com/office/powerpoint/2010/main" val="28671307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else do I need</a:t>
            </a:r>
            <a:r>
              <a:rPr lang="en-US" dirty="0" smtClean="0"/>
              <a:t>?</a:t>
            </a:r>
            <a:endParaRPr lang="en-US" dirty="0"/>
          </a:p>
        </p:txBody>
      </p:sp>
      <p:sp>
        <p:nvSpPr>
          <p:cNvPr id="3" name="Content Placeholder 2"/>
          <p:cNvSpPr>
            <a:spLocks noGrp="1"/>
          </p:cNvSpPr>
          <p:nvPr>
            <p:ph sz="half" idx="1"/>
          </p:nvPr>
        </p:nvSpPr>
        <p:spPr>
          <a:xfrm>
            <a:off x="457200" y="1295400"/>
            <a:ext cx="4724400" cy="3962399"/>
          </a:xfrm>
        </p:spPr>
        <p:txBody>
          <a:bodyPr>
            <a:noAutofit/>
          </a:bodyPr>
          <a:lstStyle/>
          <a:p>
            <a:r>
              <a:rPr lang="en-US" sz="2000" dirty="0" smtClean="0"/>
              <a:t>Academic skills to help children with homework</a:t>
            </a:r>
            <a:endParaRPr lang="en-US" sz="2000" dirty="0"/>
          </a:p>
          <a:p>
            <a:r>
              <a:rPr lang="en-US" sz="2000" dirty="0"/>
              <a:t>Ability to develop strong relationships with children and their parents</a:t>
            </a:r>
          </a:p>
          <a:p>
            <a:r>
              <a:rPr lang="en-US" sz="2000" dirty="0"/>
              <a:t>A passion </a:t>
            </a:r>
            <a:r>
              <a:rPr lang="en-US" sz="2000" dirty="0" smtClean="0"/>
              <a:t>to share:</a:t>
            </a:r>
            <a:endParaRPr lang="en-US" sz="2000" dirty="0"/>
          </a:p>
          <a:p>
            <a:pPr lvl="1" fontAlgn="base"/>
            <a:r>
              <a:rPr lang="en-US" sz="2000" dirty="0"/>
              <a:t>Art</a:t>
            </a:r>
          </a:p>
          <a:p>
            <a:pPr lvl="1" fontAlgn="base"/>
            <a:r>
              <a:rPr lang="en-US" sz="2000" dirty="0"/>
              <a:t>Music</a:t>
            </a:r>
          </a:p>
          <a:p>
            <a:pPr lvl="1" fontAlgn="base"/>
            <a:r>
              <a:rPr lang="en-US" sz="2000" dirty="0"/>
              <a:t>Sports</a:t>
            </a:r>
          </a:p>
          <a:p>
            <a:pPr lvl="1" fontAlgn="base"/>
            <a:r>
              <a:rPr lang="en-US" sz="2000" dirty="0"/>
              <a:t>Children’s literature</a:t>
            </a:r>
          </a:p>
          <a:p>
            <a:pPr lvl="1" fontAlgn="base"/>
            <a:r>
              <a:rPr lang="en-US" sz="2000" dirty="0"/>
              <a:t>Dance</a:t>
            </a:r>
          </a:p>
          <a:p>
            <a:pPr lvl="1" fontAlgn="base"/>
            <a:r>
              <a:rPr lang="en-US" sz="2000" dirty="0"/>
              <a:t>Science</a:t>
            </a:r>
          </a:p>
          <a:p>
            <a:pPr lvl="1" fontAlgn="base"/>
            <a:r>
              <a:rPr lang="en-US" sz="2000" dirty="0" smtClean="0"/>
              <a:t>Computers</a:t>
            </a:r>
            <a:endParaRPr lang="en-US" sz="2000"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7400" y="1371600"/>
            <a:ext cx="2762218" cy="2072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3505200"/>
            <a:ext cx="2667000" cy="2000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ENBMosaic_COLOR"/>
          <p:cNvPicPr>
            <a:picLocks noChangeAspect="1" noChangeArrowheads="1"/>
          </p:cNvPicPr>
          <p:nvPr/>
        </p:nvPicPr>
        <p:blipFill>
          <a:blip r:embed="rId4" cstate="print"/>
          <a:srcRect/>
          <a:stretch>
            <a:fillRect/>
          </a:stretch>
        </p:blipFill>
        <p:spPr bwMode="auto">
          <a:xfrm>
            <a:off x="304800" y="5715000"/>
            <a:ext cx="4065588" cy="971550"/>
          </a:xfrm>
          <a:prstGeom prst="rect">
            <a:avLst/>
          </a:prstGeom>
          <a:noFill/>
        </p:spPr>
      </p:pic>
    </p:spTree>
    <p:extLst>
      <p:ext uri="{BB962C8B-B14F-4D97-AF65-F5344CB8AC3E}">
        <p14:creationId xmlns:p14="http://schemas.microsoft.com/office/powerpoint/2010/main" val="40329859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Are there any full time jobs in out of school?</a:t>
            </a:r>
          </a:p>
        </p:txBody>
      </p:sp>
      <p:sp>
        <p:nvSpPr>
          <p:cNvPr id="3" name="Content Placeholder 2"/>
          <p:cNvSpPr>
            <a:spLocks noGrp="1"/>
          </p:cNvSpPr>
          <p:nvPr>
            <p:ph idx="1"/>
          </p:nvPr>
        </p:nvSpPr>
        <p:spPr/>
        <p:txBody>
          <a:bodyPr/>
          <a:lstStyle/>
          <a:p>
            <a:pPr marL="0" indent="0">
              <a:buNone/>
            </a:pPr>
            <a:r>
              <a:rPr lang="en-US" dirty="0" smtClean="0"/>
              <a:t>You </a:t>
            </a:r>
            <a:r>
              <a:rPr lang="en-US" dirty="0"/>
              <a:t>can be an administrator, a </a:t>
            </a:r>
            <a:r>
              <a:rPr lang="en-US" dirty="0" smtClean="0"/>
              <a:t>director, </a:t>
            </a:r>
            <a:r>
              <a:rPr lang="en-US" dirty="0"/>
              <a:t>or a site coordinator and be responsible for supervision, program </a:t>
            </a:r>
            <a:r>
              <a:rPr lang="en-US" dirty="0" smtClean="0"/>
              <a:t>planning, </a:t>
            </a:r>
            <a:r>
              <a:rPr lang="en-US" dirty="0"/>
              <a:t>and funding an out of school program.</a:t>
            </a:r>
          </a:p>
        </p:txBody>
      </p:sp>
      <p:pic>
        <p:nvPicPr>
          <p:cNvPr id="4" name="Picture 2" descr="ENBMosaic_COLOR"/>
          <p:cNvPicPr>
            <a:picLocks noChangeAspect="1" noChangeArrowheads="1"/>
          </p:cNvPicPr>
          <p:nvPr/>
        </p:nvPicPr>
        <p:blipFill>
          <a:blip r:embed="rId2" cstate="print"/>
          <a:srcRect/>
          <a:stretch>
            <a:fillRect/>
          </a:stretch>
        </p:blipFill>
        <p:spPr bwMode="auto">
          <a:xfrm>
            <a:off x="304800" y="5715000"/>
            <a:ext cx="4065588" cy="971550"/>
          </a:xfrm>
          <a:prstGeom prst="rect">
            <a:avLst/>
          </a:prstGeom>
          <a:noFill/>
        </p:spPr>
      </p:pic>
    </p:spTree>
    <p:extLst>
      <p:ext uri="{BB962C8B-B14F-4D97-AF65-F5344CB8AC3E}">
        <p14:creationId xmlns:p14="http://schemas.microsoft.com/office/powerpoint/2010/main" val="36790964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do I start?</a:t>
            </a:r>
            <a:endParaRPr lang="en-US" dirty="0"/>
          </a:p>
        </p:txBody>
      </p:sp>
      <p:sp>
        <p:nvSpPr>
          <p:cNvPr id="3" name="Content Placeholder 2"/>
          <p:cNvSpPr>
            <a:spLocks noGrp="1"/>
          </p:cNvSpPr>
          <p:nvPr>
            <p:ph idx="1"/>
          </p:nvPr>
        </p:nvSpPr>
        <p:spPr>
          <a:xfrm>
            <a:off x="457200" y="1295400"/>
            <a:ext cx="8229600" cy="3962400"/>
          </a:xfrm>
        </p:spPr>
        <p:txBody>
          <a:bodyPr/>
          <a:lstStyle/>
          <a:p>
            <a:r>
              <a:rPr lang="en-US" dirty="0"/>
              <a:t>There are different paths for different </a:t>
            </a:r>
            <a:r>
              <a:rPr lang="en-US" dirty="0" smtClean="0"/>
              <a:t>people</a:t>
            </a:r>
          </a:p>
          <a:p>
            <a:r>
              <a:rPr lang="en-US" dirty="0" smtClean="0"/>
              <a:t>Different end careers</a:t>
            </a:r>
            <a:endParaRPr lang="en-US" dirty="0"/>
          </a:p>
          <a:p>
            <a:endParaRPr lang="en-US" dirty="0"/>
          </a:p>
        </p:txBody>
      </p:sp>
      <p:graphicFrame>
        <p:nvGraphicFramePr>
          <p:cNvPr id="4" name="Diagram 3"/>
          <p:cNvGraphicFramePr/>
          <p:nvPr>
            <p:extLst>
              <p:ext uri="{D42A27DB-BD31-4B8C-83A1-F6EECF244321}">
                <p14:modId xmlns:p14="http://schemas.microsoft.com/office/powerpoint/2010/main" val="2027371280"/>
              </p:ext>
            </p:extLst>
          </p:nvPr>
        </p:nvGraphicFramePr>
        <p:xfrm>
          <a:off x="5410200" y="2362200"/>
          <a:ext cx="3276600" cy="2895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3"/>
          <p:cNvGraphicFramePr>
            <a:graphicFrameLocks noGrp="1"/>
          </p:cNvGraphicFramePr>
          <p:nvPr>
            <p:extLst>
              <p:ext uri="{D42A27DB-BD31-4B8C-83A1-F6EECF244321}">
                <p14:modId xmlns:p14="http://schemas.microsoft.com/office/powerpoint/2010/main" val="4009016323"/>
              </p:ext>
            </p:extLst>
          </p:nvPr>
        </p:nvGraphicFramePr>
        <p:xfrm>
          <a:off x="762000" y="2590800"/>
          <a:ext cx="4114800" cy="2971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Picture 2" descr="ENBMosaic_COLOR"/>
          <p:cNvPicPr>
            <a:picLocks noChangeAspect="1" noChangeArrowheads="1"/>
          </p:cNvPicPr>
          <p:nvPr/>
        </p:nvPicPr>
        <p:blipFill>
          <a:blip r:embed="rId12" cstate="print"/>
          <a:srcRect/>
          <a:stretch>
            <a:fillRect/>
          </a:stretch>
        </p:blipFill>
        <p:spPr bwMode="auto">
          <a:xfrm>
            <a:off x="304800" y="5715000"/>
            <a:ext cx="4065588" cy="971550"/>
          </a:xfrm>
          <a:prstGeom prst="rect">
            <a:avLst/>
          </a:prstGeom>
          <a:noFill/>
        </p:spPr>
      </p:pic>
    </p:spTree>
    <p:extLst>
      <p:ext uri="{BB962C8B-B14F-4D97-AF65-F5344CB8AC3E}">
        <p14:creationId xmlns:p14="http://schemas.microsoft.com/office/powerpoint/2010/main" val="9909883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if I don’t know yet</a:t>
            </a:r>
            <a:r>
              <a:rPr lang="en-US" dirty="0" smtClean="0"/>
              <a:t>?</a:t>
            </a:r>
            <a:endParaRPr lang="en-US" dirty="0"/>
          </a:p>
        </p:txBody>
      </p:sp>
      <p:sp>
        <p:nvSpPr>
          <p:cNvPr id="3" name="Content Placeholder 2"/>
          <p:cNvSpPr>
            <a:spLocks noGrp="1"/>
          </p:cNvSpPr>
          <p:nvPr>
            <p:ph idx="1"/>
          </p:nvPr>
        </p:nvSpPr>
        <p:spPr/>
        <p:txBody>
          <a:bodyPr/>
          <a:lstStyle/>
          <a:p>
            <a:pPr fontAlgn="base"/>
            <a:r>
              <a:rPr lang="en-US" dirty="0"/>
              <a:t>Start with workshops </a:t>
            </a:r>
          </a:p>
          <a:p>
            <a:pPr fontAlgn="base"/>
            <a:r>
              <a:rPr lang="en-US" dirty="0"/>
              <a:t>You can volunteer</a:t>
            </a:r>
          </a:p>
          <a:p>
            <a:pPr fontAlgn="base"/>
            <a:r>
              <a:rPr lang="en-US" dirty="0"/>
              <a:t>Be a substitute </a:t>
            </a:r>
            <a:r>
              <a:rPr lang="en-US" dirty="0" smtClean="0"/>
              <a:t>teacher</a:t>
            </a:r>
            <a:endParaRPr lang="en-US" dirty="0"/>
          </a:p>
          <a:p>
            <a:endParaRPr lang="en-US"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1000" y="3584784"/>
            <a:ext cx="2514600" cy="2034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1295400"/>
            <a:ext cx="1848018"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ENBMosaic_COLOR"/>
          <p:cNvPicPr>
            <a:picLocks noChangeAspect="1" noChangeArrowheads="1"/>
          </p:cNvPicPr>
          <p:nvPr/>
        </p:nvPicPr>
        <p:blipFill>
          <a:blip r:embed="rId4" cstate="print"/>
          <a:srcRect/>
          <a:stretch>
            <a:fillRect/>
          </a:stretch>
        </p:blipFill>
        <p:spPr bwMode="auto">
          <a:xfrm>
            <a:off x="304800" y="5715000"/>
            <a:ext cx="4065588" cy="971550"/>
          </a:xfrm>
          <a:prstGeom prst="rect">
            <a:avLst/>
          </a:prstGeom>
          <a:noFill/>
        </p:spPr>
      </p:pic>
    </p:spTree>
    <p:extLst>
      <p:ext uri="{BB962C8B-B14F-4D97-AF65-F5344CB8AC3E}">
        <p14:creationId xmlns:p14="http://schemas.microsoft.com/office/powerpoint/2010/main" val="8792633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should I choose child care</a:t>
            </a:r>
            <a:r>
              <a:rPr lang="en-US" dirty="0" smtClean="0"/>
              <a:t>?</a:t>
            </a:r>
            <a:endParaRPr lang="en-US" dirty="0"/>
          </a:p>
        </p:txBody>
      </p:sp>
      <p:sp>
        <p:nvSpPr>
          <p:cNvPr id="3" name="Content Placeholder 2"/>
          <p:cNvSpPr>
            <a:spLocks noGrp="1"/>
          </p:cNvSpPr>
          <p:nvPr>
            <p:ph sz="half" idx="1"/>
          </p:nvPr>
        </p:nvSpPr>
        <p:spPr>
          <a:xfrm>
            <a:off x="1094014" y="1524000"/>
            <a:ext cx="7391400" cy="4191000"/>
          </a:xfrm>
        </p:spPr>
        <p:txBody>
          <a:bodyPr>
            <a:normAutofit/>
          </a:bodyPr>
          <a:lstStyle/>
          <a:p>
            <a:r>
              <a:rPr lang="en-US" dirty="0"/>
              <a:t>Children are our future and your work matters.</a:t>
            </a:r>
          </a:p>
          <a:p>
            <a:r>
              <a:rPr lang="en-US" dirty="0"/>
              <a:t>If you like being with children you will love your </a:t>
            </a:r>
            <a:r>
              <a:rPr lang="en-US" dirty="0" smtClean="0"/>
              <a:t>work.</a:t>
            </a:r>
            <a:endParaRPr lang="en-US" dirty="0"/>
          </a:p>
        </p:txBody>
      </p:sp>
      <p:pic>
        <p:nvPicPr>
          <p:cNvPr id="4" name="Picture 3" descr="S:\Department\Acorn\Photo Gallery\Bunnies\Bunny 2008\Sept 2008\Sept 2008 0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13414" y="2880815"/>
            <a:ext cx="1752600" cy="26289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Department\Acorn\ACORN Pictures\Photos for publication\10-16-08 14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8394" y="3302269"/>
            <a:ext cx="2438400" cy="2174789"/>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2880815"/>
            <a:ext cx="1969959"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ENBMosaic_COLOR"/>
          <p:cNvPicPr>
            <a:picLocks noChangeAspect="1" noChangeArrowheads="1"/>
          </p:cNvPicPr>
          <p:nvPr/>
        </p:nvPicPr>
        <p:blipFill>
          <a:blip r:embed="rId5" cstate="print"/>
          <a:srcRect/>
          <a:stretch>
            <a:fillRect/>
          </a:stretch>
        </p:blipFill>
        <p:spPr bwMode="auto">
          <a:xfrm>
            <a:off x="304800" y="5715000"/>
            <a:ext cx="4065588" cy="971550"/>
          </a:xfrm>
          <a:prstGeom prst="rect">
            <a:avLst/>
          </a:prstGeom>
          <a:noFill/>
        </p:spPr>
      </p:pic>
    </p:spTree>
    <p:extLst>
      <p:ext uri="{BB962C8B-B14F-4D97-AF65-F5344CB8AC3E}">
        <p14:creationId xmlns:p14="http://schemas.microsoft.com/office/powerpoint/2010/main" val="14296342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It’s becoming a recognized profession</a:t>
            </a:r>
          </a:p>
        </p:txBody>
      </p:sp>
      <p:sp>
        <p:nvSpPr>
          <p:cNvPr id="3" name="Content Placeholder 2"/>
          <p:cNvSpPr>
            <a:spLocks noGrp="1"/>
          </p:cNvSpPr>
          <p:nvPr>
            <p:ph idx="1"/>
          </p:nvPr>
        </p:nvSpPr>
        <p:spPr>
          <a:xfrm>
            <a:off x="457200" y="1524000"/>
            <a:ext cx="8229600" cy="3962400"/>
          </a:xfrm>
        </p:spPr>
        <p:txBody>
          <a:bodyPr/>
          <a:lstStyle/>
          <a:p>
            <a:r>
              <a:rPr lang="en-US" dirty="0"/>
              <a:t>We now know that critically important brain development takes place between the ages of 0-3. So early child education is now recognized as key to children’s success. </a:t>
            </a:r>
          </a:p>
          <a:p>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3200400"/>
            <a:ext cx="28194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ENBMosaic_COLOR"/>
          <p:cNvPicPr>
            <a:picLocks noChangeAspect="1" noChangeArrowheads="1"/>
          </p:cNvPicPr>
          <p:nvPr/>
        </p:nvPicPr>
        <p:blipFill>
          <a:blip r:embed="rId3" cstate="print"/>
          <a:srcRect/>
          <a:stretch>
            <a:fillRect/>
          </a:stretch>
        </p:blipFill>
        <p:spPr bwMode="auto">
          <a:xfrm>
            <a:off x="304800" y="5715000"/>
            <a:ext cx="4065588" cy="971550"/>
          </a:xfrm>
          <a:prstGeom prst="rect">
            <a:avLst/>
          </a:prstGeom>
          <a:noFill/>
        </p:spPr>
      </p:pic>
    </p:spTree>
    <p:extLst>
      <p:ext uri="{BB962C8B-B14F-4D97-AF65-F5344CB8AC3E}">
        <p14:creationId xmlns:p14="http://schemas.microsoft.com/office/powerpoint/2010/main" val="319029557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Will I make a lot of money</a:t>
            </a:r>
            <a:r>
              <a:rPr lang="en-US" dirty="0" smtClean="0"/>
              <a:t>?</a:t>
            </a:r>
            <a:endParaRPr lang="en-US" dirty="0"/>
          </a:p>
        </p:txBody>
      </p:sp>
      <p:sp>
        <p:nvSpPr>
          <p:cNvPr id="3" name="Content Placeholder 2"/>
          <p:cNvSpPr>
            <a:spLocks noGrp="1"/>
          </p:cNvSpPr>
          <p:nvPr>
            <p:ph sz="half" idx="1"/>
          </p:nvPr>
        </p:nvSpPr>
        <p:spPr>
          <a:xfrm>
            <a:off x="457200" y="1447800"/>
            <a:ext cx="4038600" cy="3962399"/>
          </a:xfrm>
        </p:spPr>
        <p:txBody>
          <a:bodyPr>
            <a:normAutofit lnSpcReduction="10000"/>
          </a:bodyPr>
          <a:lstStyle/>
          <a:p>
            <a:r>
              <a:rPr lang="en-US" sz="3000" dirty="0"/>
              <a:t>Not compared to some other professions, but you will always have work and a meaningful life. It matters if you come to work and many people find they can make a living wage.</a:t>
            </a:r>
          </a:p>
          <a:p>
            <a:endParaRPr lang="en-US" dirty="0"/>
          </a:p>
        </p:txBody>
      </p:sp>
      <p:pic>
        <p:nvPicPr>
          <p:cNvPr id="4" name="Picture 3" descr="S:\Department\Acorn\ACORN Pictures\Photos for publication\story telling 11-18 0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1828800"/>
            <a:ext cx="3733800" cy="26196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NBMosaic_COLOR"/>
          <p:cNvPicPr>
            <a:picLocks noChangeAspect="1" noChangeArrowheads="1"/>
          </p:cNvPicPr>
          <p:nvPr/>
        </p:nvPicPr>
        <p:blipFill>
          <a:blip r:embed="rId3" cstate="print"/>
          <a:srcRect/>
          <a:stretch>
            <a:fillRect/>
          </a:stretch>
        </p:blipFill>
        <p:spPr bwMode="auto">
          <a:xfrm>
            <a:off x="304800" y="5715000"/>
            <a:ext cx="4065588" cy="971550"/>
          </a:xfrm>
          <a:prstGeom prst="rect">
            <a:avLst/>
          </a:prstGeom>
          <a:noFill/>
        </p:spPr>
      </p:pic>
    </p:spTree>
    <p:extLst>
      <p:ext uri="{BB962C8B-B14F-4D97-AF65-F5344CB8AC3E}">
        <p14:creationId xmlns:p14="http://schemas.microsoft.com/office/powerpoint/2010/main" val="21881513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you…</a:t>
            </a:r>
            <a:endParaRPr lang="en-US" dirty="0"/>
          </a:p>
        </p:txBody>
      </p:sp>
      <p:sp>
        <p:nvSpPr>
          <p:cNvPr id="3" name="Content Placeholder 2"/>
          <p:cNvSpPr>
            <a:spLocks noGrp="1"/>
          </p:cNvSpPr>
          <p:nvPr>
            <p:ph idx="1"/>
          </p:nvPr>
        </p:nvSpPr>
        <p:spPr/>
        <p:txBody>
          <a:bodyPr/>
          <a:lstStyle/>
          <a:p>
            <a:pPr marL="0" indent="0">
              <a:buNone/>
            </a:pPr>
            <a:r>
              <a:rPr lang="en-US" dirty="0" smtClean="0"/>
              <a:t>…fascinated with how children grow and develop?</a:t>
            </a:r>
          </a:p>
          <a:p>
            <a:endParaRPr lang="en-US" dirty="0"/>
          </a:p>
        </p:txBody>
      </p:sp>
      <p:pic>
        <p:nvPicPr>
          <p:cNvPr id="6" name="Picture 5" descr="S:\Department\Acorn\Creative Curriculum  photo\Dolphins\Kitty\Picture 15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3782"/>
          <a:stretch/>
        </p:blipFill>
        <p:spPr bwMode="auto">
          <a:xfrm>
            <a:off x="381000" y="2895600"/>
            <a:ext cx="2282826" cy="2266572"/>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2" descr="Displaying IMG_162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Displaying IMG_1621.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descr="Displaying IMG_1621.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399" y="2895600"/>
            <a:ext cx="3037773" cy="2279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descr="S:\Department\Acorn\ACORN Pictures\Acorn gardening and spreading worms in the soil 11-06\Photo  1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989"/>
          <a:stretch/>
        </p:blipFill>
        <p:spPr bwMode="auto">
          <a:xfrm>
            <a:off x="6019800" y="2895600"/>
            <a:ext cx="2650754" cy="22909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NBMosaic_COLOR"/>
          <p:cNvPicPr>
            <a:picLocks noChangeAspect="1" noChangeArrowheads="1"/>
          </p:cNvPicPr>
          <p:nvPr/>
        </p:nvPicPr>
        <p:blipFill>
          <a:blip r:embed="rId5" cstate="print"/>
          <a:srcRect/>
          <a:stretch>
            <a:fillRect/>
          </a:stretch>
        </p:blipFill>
        <p:spPr bwMode="auto">
          <a:xfrm>
            <a:off x="304800" y="5715000"/>
            <a:ext cx="4065588" cy="971550"/>
          </a:xfrm>
          <a:prstGeom prst="rect">
            <a:avLst/>
          </a:prstGeom>
          <a:noFill/>
        </p:spPr>
      </p:pic>
    </p:spTree>
    <p:extLst>
      <p:ext uri="{BB962C8B-B14F-4D97-AF65-F5344CB8AC3E}">
        <p14:creationId xmlns:p14="http://schemas.microsoft.com/office/powerpoint/2010/main" val="42624528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else?</a:t>
            </a:r>
            <a:endParaRPr lang="en-US" dirty="0"/>
          </a:p>
        </p:txBody>
      </p:sp>
      <p:sp>
        <p:nvSpPr>
          <p:cNvPr id="3" name="Content Placeholder 2"/>
          <p:cNvSpPr>
            <a:spLocks noGrp="1"/>
          </p:cNvSpPr>
          <p:nvPr>
            <p:ph idx="1"/>
          </p:nvPr>
        </p:nvSpPr>
        <p:spPr/>
        <p:txBody>
          <a:bodyPr/>
          <a:lstStyle/>
          <a:p>
            <a:r>
              <a:rPr lang="en-US" dirty="0"/>
              <a:t>The </a:t>
            </a:r>
            <a:r>
              <a:rPr lang="en-US" dirty="0" smtClean="0"/>
              <a:t>best </a:t>
            </a:r>
            <a:r>
              <a:rPr lang="en-US" dirty="0"/>
              <a:t>reason is because you really like being with children and seeing them grow and develop and you love working with young families. If you do, </a:t>
            </a:r>
            <a:r>
              <a:rPr lang="en-US" dirty="0" smtClean="0"/>
              <a:t>early childhood education </a:t>
            </a:r>
            <a:r>
              <a:rPr lang="en-US" dirty="0"/>
              <a:t>may be the right </a:t>
            </a:r>
            <a:r>
              <a:rPr lang="en-US" dirty="0" smtClean="0"/>
              <a:t>career </a:t>
            </a:r>
            <a:r>
              <a:rPr lang="en-US" dirty="0"/>
              <a:t>for you.</a:t>
            </a:r>
          </a:p>
          <a:p>
            <a:endParaRPr lang="en-US" dirty="0"/>
          </a:p>
        </p:txBody>
      </p:sp>
      <p:pic>
        <p:nvPicPr>
          <p:cNvPr id="4" name="Picture 2" descr="ENBMosaic_COLOR"/>
          <p:cNvPicPr>
            <a:picLocks noChangeAspect="1" noChangeArrowheads="1"/>
          </p:cNvPicPr>
          <p:nvPr/>
        </p:nvPicPr>
        <p:blipFill>
          <a:blip r:embed="rId2" cstate="print"/>
          <a:srcRect/>
          <a:stretch>
            <a:fillRect/>
          </a:stretch>
        </p:blipFill>
        <p:spPr bwMode="auto">
          <a:xfrm>
            <a:off x="304800" y="5715000"/>
            <a:ext cx="4065588" cy="971550"/>
          </a:xfrm>
          <a:prstGeom prst="rect">
            <a:avLst/>
          </a:prstGeom>
          <a:noFill/>
        </p:spPr>
      </p:pic>
    </p:spTree>
    <p:extLst>
      <p:ext uri="{BB962C8B-B14F-4D97-AF65-F5344CB8AC3E}">
        <p14:creationId xmlns:p14="http://schemas.microsoft.com/office/powerpoint/2010/main" val="22909441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…creative, energetic and playful</a:t>
            </a:r>
            <a:r>
              <a:rPr lang="en-US" sz="4000" dirty="0" smtClean="0"/>
              <a:t>?</a:t>
            </a:r>
            <a:endParaRPr lang="en-US" sz="42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9673" y="2087326"/>
            <a:ext cx="4180986" cy="3134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151" t="50000" r="4848"/>
          <a:stretch/>
        </p:blipFill>
        <p:spPr bwMode="auto">
          <a:xfrm>
            <a:off x="304800" y="1981200"/>
            <a:ext cx="4267200" cy="3346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ENBMosaic_COLOR"/>
          <p:cNvPicPr>
            <a:picLocks noChangeAspect="1" noChangeArrowheads="1"/>
          </p:cNvPicPr>
          <p:nvPr/>
        </p:nvPicPr>
        <p:blipFill>
          <a:blip r:embed="rId4" cstate="print"/>
          <a:srcRect/>
          <a:stretch>
            <a:fillRect/>
          </a:stretch>
        </p:blipFill>
        <p:spPr bwMode="auto">
          <a:xfrm>
            <a:off x="304800" y="5715000"/>
            <a:ext cx="4065588" cy="971550"/>
          </a:xfrm>
          <a:prstGeom prst="rect">
            <a:avLst/>
          </a:prstGeom>
          <a:noFill/>
        </p:spPr>
      </p:pic>
    </p:spTree>
    <p:extLst>
      <p:ext uri="{BB962C8B-B14F-4D97-AF65-F5344CB8AC3E}">
        <p14:creationId xmlns:p14="http://schemas.microsoft.com/office/powerpoint/2010/main" val="33653254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…someone who loves to learn new things</a:t>
            </a:r>
            <a:r>
              <a:rPr lang="en-US" dirty="0" smtClean="0"/>
              <a:t>?</a:t>
            </a:r>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1828800"/>
            <a:ext cx="4800600" cy="360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ENBMosaic_COLOR"/>
          <p:cNvPicPr>
            <a:picLocks noChangeAspect="1" noChangeArrowheads="1"/>
          </p:cNvPicPr>
          <p:nvPr/>
        </p:nvPicPr>
        <p:blipFill>
          <a:blip r:embed="rId3" cstate="print"/>
          <a:srcRect/>
          <a:stretch>
            <a:fillRect/>
          </a:stretch>
        </p:blipFill>
        <p:spPr bwMode="auto">
          <a:xfrm>
            <a:off x="304800" y="5715000"/>
            <a:ext cx="4065588" cy="971550"/>
          </a:xfrm>
          <a:prstGeom prst="rect">
            <a:avLst/>
          </a:prstGeom>
          <a:noFill/>
        </p:spPr>
      </p:pic>
    </p:spTree>
    <p:extLst>
      <p:ext uri="{BB962C8B-B14F-4D97-AF65-F5344CB8AC3E}">
        <p14:creationId xmlns:p14="http://schemas.microsoft.com/office/powerpoint/2010/main" val="28329193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 people person</a:t>
            </a:r>
            <a:r>
              <a:rPr lang="en-US" dirty="0" smtClean="0"/>
              <a:t>?</a:t>
            </a:r>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8673" y="2057400"/>
            <a:ext cx="4114800" cy="3087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071255"/>
            <a:ext cx="4114800" cy="3087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ENBMosaic_COLOR"/>
          <p:cNvPicPr>
            <a:picLocks noChangeAspect="1" noChangeArrowheads="1"/>
          </p:cNvPicPr>
          <p:nvPr/>
        </p:nvPicPr>
        <p:blipFill>
          <a:blip r:embed="rId4" cstate="print"/>
          <a:srcRect/>
          <a:stretch>
            <a:fillRect/>
          </a:stretch>
        </p:blipFill>
        <p:spPr bwMode="auto">
          <a:xfrm>
            <a:off x="304800" y="5715000"/>
            <a:ext cx="4065588" cy="971550"/>
          </a:xfrm>
          <a:prstGeom prst="rect">
            <a:avLst/>
          </a:prstGeom>
          <a:noFill/>
        </p:spPr>
      </p:pic>
    </p:spTree>
    <p:extLst>
      <p:ext uri="{BB962C8B-B14F-4D97-AF65-F5344CB8AC3E}">
        <p14:creationId xmlns:p14="http://schemas.microsoft.com/office/powerpoint/2010/main" val="39565712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ormAutofit fontScale="90000"/>
          </a:bodyPr>
          <a:lstStyle/>
          <a:p>
            <a:r>
              <a:rPr lang="en-US" dirty="0"/>
              <a:t>Then you might enjoy working in early education or out of school time</a:t>
            </a:r>
            <a:r>
              <a:rPr lang="en-US" dirty="0" smtClean="0"/>
              <a:t>.</a:t>
            </a:r>
            <a:endParaRPr lang="en-US" dirty="0"/>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742" r="16183"/>
          <a:stretch/>
        </p:blipFill>
        <p:spPr bwMode="auto">
          <a:xfrm>
            <a:off x="5105401" y="2667000"/>
            <a:ext cx="2815682" cy="2740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399" y="2662383"/>
            <a:ext cx="3659307" cy="2745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ENBMosaic_COLOR"/>
          <p:cNvPicPr>
            <a:picLocks noChangeAspect="1" noChangeArrowheads="1"/>
          </p:cNvPicPr>
          <p:nvPr/>
        </p:nvPicPr>
        <p:blipFill>
          <a:blip r:embed="rId4" cstate="print"/>
          <a:srcRect/>
          <a:stretch>
            <a:fillRect/>
          </a:stretch>
        </p:blipFill>
        <p:spPr bwMode="auto">
          <a:xfrm>
            <a:off x="304800" y="5715000"/>
            <a:ext cx="4065588" cy="971550"/>
          </a:xfrm>
          <a:prstGeom prst="rect">
            <a:avLst/>
          </a:prstGeom>
          <a:noFill/>
        </p:spPr>
      </p:pic>
    </p:spTree>
    <p:extLst>
      <p:ext uri="{BB962C8B-B14F-4D97-AF65-F5344CB8AC3E}">
        <p14:creationId xmlns:p14="http://schemas.microsoft.com/office/powerpoint/2010/main" val="3248888388"/>
      </p:ext>
    </p:extLst>
  </p:cSld>
  <p:clrMapOvr>
    <a:masterClrMapping/>
  </p:clrMapOvr>
  <p:timing>
    <p:tnLst>
      <p:par>
        <p:cTn id="1" dur="indefinite" restart="never" nodeType="tmRoot"/>
      </p:par>
    </p:tnLst>
  </p:timing>
</p:sld>
</file>

<file path=ppt/theme/theme1.xml><?xml version="1.0" encoding="utf-8"?>
<a:theme xmlns:a="http://schemas.openxmlformats.org/drawingml/2006/main" name="BCNC PPT Template">
  <a:themeElements>
    <a:clrScheme name="BCNC">
      <a:dk1>
        <a:sysClr val="windowText" lastClr="000000"/>
      </a:dk1>
      <a:lt1>
        <a:sysClr val="window" lastClr="FFFFFF"/>
      </a:lt1>
      <a:dk2>
        <a:srgbClr val="1F497D"/>
      </a:dk2>
      <a:lt2>
        <a:srgbClr val="EEECE1"/>
      </a:lt2>
      <a:accent1>
        <a:srgbClr val="861F41"/>
      </a:accent1>
      <a:accent2>
        <a:srgbClr val="115E67"/>
      </a:accent2>
      <a:accent3>
        <a:srgbClr val="F2A900"/>
      </a:accent3>
      <a:accent4>
        <a:srgbClr val="8064A2"/>
      </a:accent4>
      <a:accent5>
        <a:srgbClr val="4BACC6"/>
      </a:accent5>
      <a:accent6>
        <a:srgbClr val="F79646"/>
      </a:accent6>
      <a:hlink>
        <a:srgbClr val="0000FF"/>
      </a:hlink>
      <a:folHlink>
        <a:srgbClr val="800080"/>
      </a:folHlink>
    </a:clrScheme>
    <a:fontScheme name="BCNC">
      <a:majorFont>
        <a:latin typeface="Palatino Linotyp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BCNC PPT Template</Template>
  <TotalTime>1876</TotalTime>
  <Words>1502</Words>
  <Application>Microsoft Office PowerPoint</Application>
  <PresentationFormat>On-screen Show (4:3)</PresentationFormat>
  <Paragraphs>191</Paragraphs>
  <Slides>50</Slides>
  <Notes>1</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BCNC PPT Template</vt:lpstr>
      <vt:lpstr>A Life Spent with Children</vt:lpstr>
      <vt:lpstr>Acknowledgements</vt:lpstr>
      <vt:lpstr>Important Vocabulary</vt:lpstr>
      <vt:lpstr>Important Adjectives</vt:lpstr>
      <vt:lpstr>Are you…</vt:lpstr>
      <vt:lpstr>…creative, energetic and playful?</vt:lpstr>
      <vt:lpstr>…someone who loves to learn new things?</vt:lpstr>
      <vt:lpstr>…a people person?</vt:lpstr>
      <vt:lpstr>Then you might enjoy working in early education or out of school time.</vt:lpstr>
      <vt:lpstr>What are the jobs in the field?</vt:lpstr>
      <vt:lpstr>What is family child care?</vt:lpstr>
      <vt:lpstr>What does it take to become a family child care educator?  </vt:lpstr>
      <vt:lpstr>You must participate in regular trainings </vt:lpstr>
      <vt:lpstr>What else?</vt:lpstr>
      <vt:lpstr>What does it take to be successful?</vt:lpstr>
      <vt:lpstr>What else?</vt:lpstr>
      <vt:lpstr>It is necessary to have…</vt:lpstr>
      <vt:lpstr>You need to be able to: </vt:lpstr>
      <vt:lpstr>Other roles in family child care</vt:lpstr>
      <vt:lpstr>What will I need to be a home visitor?</vt:lpstr>
      <vt:lpstr>Where can I learn more?</vt:lpstr>
      <vt:lpstr>Can I get early childhood training in other languages?</vt:lpstr>
      <vt:lpstr>What do you need to work in a child care center?</vt:lpstr>
      <vt:lpstr>Interest in young children and how they grow</vt:lpstr>
      <vt:lpstr>Ability to work in a team</vt:lpstr>
      <vt:lpstr>A liking for young families</vt:lpstr>
      <vt:lpstr>Good communication skills</vt:lpstr>
      <vt:lpstr>Creativity and playfulness</vt:lpstr>
      <vt:lpstr>Energy and good health</vt:lpstr>
      <vt:lpstr>A love of learning</vt:lpstr>
      <vt:lpstr>What if I want to work in a licensed child care center as a teacher?</vt:lpstr>
      <vt:lpstr>What else will I need to study  and learn?</vt:lpstr>
      <vt:lpstr>Other classes I can choose?</vt:lpstr>
      <vt:lpstr>Will I need a degree?</vt:lpstr>
      <vt:lpstr>Experience</vt:lpstr>
      <vt:lpstr>What else do I need?</vt:lpstr>
      <vt:lpstr>How do I enroll in a college?</vt:lpstr>
      <vt:lpstr>What if I’m not ready for college?</vt:lpstr>
      <vt:lpstr>What else can I do in a child care center?</vt:lpstr>
      <vt:lpstr>What if I want to work in a Boston public school program as a teacher or paraprofessional?</vt:lpstr>
      <vt:lpstr>What about out of school?</vt:lpstr>
      <vt:lpstr>Out of School</vt:lpstr>
      <vt:lpstr>What else do I need?</vt:lpstr>
      <vt:lpstr>Are there any full time jobs in out of school?</vt:lpstr>
      <vt:lpstr>Where do I start?</vt:lpstr>
      <vt:lpstr>What if I don’t know yet?</vt:lpstr>
      <vt:lpstr>Why should I choose child care?</vt:lpstr>
      <vt:lpstr>It’s becoming a recognized profession</vt:lpstr>
      <vt:lpstr>Will I make a lot of money?</vt:lpstr>
      <vt:lpstr>What else?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Life Spent with Children</dc:title>
  <dc:creator>Intern</dc:creator>
  <cp:lastModifiedBy>Intern</cp:lastModifiedBy>
  <cp:revision>60</cp:revision>
  <dcterms:created xsi:type="dcterms:W3CDTF">2016-07-12T13:06:46Z</dcterms:created>
  <dcterms:modified xsi:type="dcterms:W3CDTF">2018-08-02T19:10:05Z</dcterms:modified>
</cp:coreProperties>
</file>